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Krona One"/>
      <p:regular r:id="rId38"/>
    </p:embeddedFont>
    <p:embeddedFont>
      <p:font typeface="Ubuntu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98">
          <p15:clr>
            <a:srgbClr val="FF0000"/>
          </p15:clr>
        </p15:guide>
        <p15:guide id="2" pos="519">
          <p15:clr>
            <a:srgbClr val="FFFF00"/>
          </p15:clr>
        </p15:guide>
        <p15:guide id="3" orient="horz" pos="2889">
          <p15:clr>
            <a:srgbClr val="FFFF00"/>
          </p15:clr>
        </p15:guide>
        <p15:guide id="4" orient="horz" pos="347">
          <p15:clr>
            <a:srgbClr val="FFFF00"/>
          </p15:clr>
        </p15:guide>
        <p15:guide id="5" pos="5249">
          <p15:clr>
            <a:srgbClr val="FFFF00"/>
          </p15:clr>
        </p15:guide>
        <p15:guide id="6" pos="2888">
          <p15:clr>
            <a:srgbClr val="9AA0A6"/>
          </p15:clr>
        </p15:guide>
        <p15:guide id="7" orient="horz">
          <p15:clr>
            <a:srgbClr val="9AA0A6"/>
          </p15:clr>
        </p15:guide>
        <p15:guide id="8" orient="horz" pos="1323">
          <p15:clr>
            <a:srgbClr val="9AA0A6"/>
          </p15:clr>
        </p15:guide>
      </p15:sldGuideLst>
    </p:ext>
    <p:ext uri="GoogleSlidesCustomDataVersion2">
      <go:slidesCustomData xmlns:go="http://customooxmlschemas.google.com/" r:id="rId51" roundtripDataSignature="AMtx7mgITOYHzpdspXnM1xBJJbX6EH0gn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Muhammad Erico Ricard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8" orient="horz"/>
        <p:guide pos="519"/>
        <p:guide pos="2889" orient="horz"/>
        <p:guide pos="347" orient="horz"/>
        <p:guide pos="5249"/>
        <p:guide pos="2888"/>
        <p:guide orient="horz"/>
        <p:guide pos="1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bold.fntdata"/><Relationship Id="rId42" Type="http://schemas.openxmlformats.org/officeDocument/2006/relationships/font" Target="fonts/Ubuntu-boldItalic.fntdata"/><Relationship Id="rId41" Type="http://schemas.openxmlformats.org/officeDocument/2006/relationships/font" Target="fonts/Ubuntu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Ubuntu-regular.fntdata"/><Relationship Id="rId38" Type="http://schemas.openxmlformats.org/officeDocument/2006/relationships/font" Target="fonts/KronaOn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9-16T14:50:05.284">
    <p:pos x="6000" y="0"/>
    <p:text>1. Data dibagi menjadi K subset yang sama ukurannya.
2. Model dilatih menggunakan K-1 subset sebagai data pelatihan.
3. Model dievaluasi menggunakan subset yang tersisa sebagai data validasi.
4. Langkah 2 dan 3 diulang K kali, dengan setiap subset digunakan sebagai data validasi secara bergantian.
5. Performa model diukur dengan menghitung rata-rata dari metrik evaluasi yang diperoleh dari setiap iterasi.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5XJ_97w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12-05T02:26:39.106">
    <p:pos x="3694" y="2756"/>
    <p:text>Penelitian ini adalah penelitian non-implementatif dengan pendekatan analitik.
Penelitian ini tidak membuat produk baru, hanya mengembangkan model identifikasi kerusakan transmisi.
Model tersebut dikembangkan menggunakan pendekatan Improved K-Nearest Neighbor.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B227Ta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9-18T09:07:14.131">
    <p:pos x="6000" y="0"/>
    <p:text>https://milta.co/2022/01/26/main-reasons-behind-growing-popularity-of-automatic-gearboxes/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5ZdVXxY"/>
      </p:ext>
    </p:extLst>
  </p:cm>
  <p:cm authorId="0" idx="4" dt="2023-09-18T09:06:28.869">
    <p:pos x="6000" y="100"/>
    <p:text>https://www.rd.com/article/why-americans-drive-automatic/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5ZdVXxU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09-18T09:22:12.187">
    <p:pos x="2183" y="1945"/>
    <p:text>https://www.franksautosacramento.net/blog/2016/05/the-importance-of-transmission-maintenance/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5ZdXqj8"/>
      </p:ext>
    </p:extLst>
  </p:cm>
  <p:cm authorId="0" idx="6" dt="2023-09-18T09:21:55.563">
    <p:pos x="96" y="498"/>
    <p:text>https://barrysautobody.com/importance-of-regular-transmission-maintenance/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5ZdXqj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99b032b53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99b032b53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99b032b5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99b032b5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4524be8f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24524be8f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6182a477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6182a477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97f5ae1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297f5ae1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9de898f6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g29de898f6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9de898f6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g29de898f6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605d0985d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2605d0985d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605d0985d7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605d0985d7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6182a477a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6182a477a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97f5ae153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97f5ae153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97f5ae153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97f5ae153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97f5ae153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g297f5ae153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97f5ae153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97f5ae153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99b032b5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99b032b5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9cc04ce1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9cc04ce1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a1e1a706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a1e1a706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a1e1a706c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a1e1a706c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804158e1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2804158e1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605d0985d7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605d0985d7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997113d8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2997113d8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05d0985d7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05d0985d7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605d0985d7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605d0985d7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8"/>
          <p:cNvSpPr txBox="1"/>
          <p:nvPr>
            <p:ph idx="1" type="subTitle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18"/>
          <p:cNvSpPr/>
          <p:nvPr/>
        </p:nvSpPr>
        <p:spPr>
          <a:xfrm>
            <a:off x="127475" y="233280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8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8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18"/>
          <p:cNvGrpSpPr/>
          <p:nvPr/>
        </p:nvGrpSpPr>
        <p:grpSpPr>
          <a:xfrm>
            <a:off x="3389744" y="4759529"/>
            <a:ext cx="563794" cy="390618"/>
            <a:chOff x="3394506" y="4742861"/>
            <a:chExt cx="563794" cy="390618"/>
          </a:xfrm>
        </p:grpSpPr>
        <p:sp>
          <p:nvSpPr>
            <p:cNvPr id="17" name="Google Shape;17;p18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8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18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20" name="Google Shape;20;p18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1" name="Google Shape;21;p18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8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" name="Google Shape;23;p18"/>
            <p:cNvSpPr/>
            <p:nvPr/>
          </p:nvSpPr>
          <p:spPr>
            <a:xfrm>
              <a:off x="-587271" y="533756"/>
              <a:ext cx="2030710" cy="765299"/>
            </a:xfrm>
            <a:custGeom>
              <a:rect b="b" l="l" r="r" t="t"/>
              <a:pathLst>
                <a:path extrusionOk="0" h="3985" w="10574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8"/>
            <p:cNvSpPr/>
            <p:nvPr/>
          </p:nvSpPr>
          <p:spPr>
            <a:xfrm>
              <a:off x="-1255789" y="1631869"/>
              <a:ext cx="2031286" cy="765299"/>
            </a:xfrm>
            <a:custGeom>
              <a:rect b="b" l="l" r="r" t="t"/>
              <a:pathLst>
                <a:path extrusionOk="0" h="3985" w="10577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8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rect b="b" l="l" r="r" t="t"/>
              <a:pathLst>
                <a:path extrusionOk="0" h="3985" w="10576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8"/>
            <p:cNvSpPr/>
            <p:nvPr/>
          </p:nvSpPr>
          <p:spPr>
            <a:xfrm flipH="1" rot="10800000">
              <a:off x="-580950" y="9084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8"/>
            <p:cNvSpPr/>
            <p:nvPr/>
          </p:nvSpPr>
          <p:spPr>
            <a:xfrm flipH="1" rot="10800000">
              <a:off x="-910750" y="31046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8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LANK_1_1_1_1_1_1_1_1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3" name="Google Shape;103;p27"/>
          <p:cNvSpPr txBox="1"/>
          <p:nvPr>
            <p:ph idx="1" type="subTitle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27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0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27"/>
          <p:cNvSpPr/>
          <p:nvPr/>
        </p:nvSpPr>
        <p:spPr>
          <a:xfrm>
            <a:off x="4572000" y="525"/>
            <a:ext cx="4571302" cy="5143568"/>
          </a:xfrm>
          <a:custGeom>
            <a:rect b="b" l="l" r="r" t="t"/>
            <a:pathLst>
              <a:path extrusionOk="0" h="21470" w="2146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/>
          <p:nvPr/>
        </p:nvSpPr>
        <p:spPr>
          <a:xfrm flipH="1" rot="10800000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4" name="Google Shape;114;p2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8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8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28"/>
          <p:cNvGrpSpPr/>
          <p:nvPr/>
        </p:nvGrpSpPr>
        <p:grpSpPr>
          <a:xfrm>
            <a:off x="3389744" y="4759529"/>
            <a:ext cx="563794" cy="390618"/>
            <a:chOff x="3394506" y="4742861"/>
            <a:chExt cx="563794" cy="390618"/>
          </a:xfrm>
        </p:grpSpPr>
        <p:sp>
          <p:nvSpPr>
            <p:cNvPr id="119" name="Google Shape;119;p28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9"/>
          <p:cNvGrpSpPr/>
          <p:nvPr/>
        </p:nvGrpSpPr>
        <p:grpSpPr>
          <a:xfrm rot="-748857">
            <a:off x="7388797" y="4089892"/>
            <a:ext cx="2411212" cy="1590175"/>
            <a:chOff x="7512977" y="3864393"/>
            <a:chExt cx="2411380" cy="1590286"/>
          </a:xfrm>
        </p:grpSpPr>
        <p:sp>
          <p:nvSpPr>
            <p:cNvPr id="125" name="Google Shape;125;p2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29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29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129" name="Google Shape;129;p29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9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9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9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9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9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9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0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8" name="Google Shape;148;p30"/>
          <p:cNvGrpSpPr/>
          <p:nvPr/>
        </p:nvGrpSpPr>
        <p:grpSpPr>
          <a:xfrm>
            <a:off x="-102401" y="-14864"/>
            <a:ext cx="9351942" cy="1191015"/>
            <a:chOff x="-102401" y="-14864"/>
            <a:chExt cx="9351942" cy="1191015"/>
          </a:xfrm>
        </p:grpSpPr>
        <p:grpSp>
          <p:nvGrpSpPr>
            <p:cNvPr id="149" name="Google Shape;149;p3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150" name="Google Shape;150;p3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" name="Google Shape;154;p30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30"/>
          <p:cNvGrpSpPr/>
          <p:nvPr/>
        </p:nvGrpSpPr>
        <p:grpSpPr>
          <a:xfrm>
            <a:off x="100" y="3246656"/>
            <a:ext cx="9143942" cy="2459740"/>
            <a:chOff x="100" y="3246656"/>
            <a:chExt cx="9143942" cy="2459740"/>
          </a:xfrm>
        </p:grpSpPr>
        <p:sp>
          <p:nvSpPr>
            <p:cNvPr id="160" name="Google Shape;160;p30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30"/>
            <p:cNvGrpSpPr/>
            <p:nvPr/>
          </p:nvGrpSpPr>
          <p:grpSpPr>
            <a:xfrm>
              <a:off x="100" y="3246656"/>
              <a:ext cx="9143942" cy="2459740"/>
              <a:chOff x="100" y="3246656"/>
              <a:chExt cx="9143942" cy="2459740"/>
            </a:xfrm>
          </p:grpSpPr>
          <p:sp>
            <p:nvSpPr>
              <p:cNvPr id="164" name="Google Shape;164;p3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76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" name="Google Shape;191;p3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92" name="Google Shape;192;p3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3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4" name="Google Shape;194;p3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6" name="Google Shape;196;p3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3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241" name="Google Shape;241;p31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31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" name="Google Shape;275;p31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76" name="Google Shape;276;p3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86" name="Google Shape;286;p34"/>
          <p:cNvSpPr txBox="1"/>
          <p:nvPr>
            <p:ph idx="2" type="subTitle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p34"/>
          <p:cNvSpPr txBox="1"/>
          <p:nvPr>
            <p:ph idx="3" type="subTitle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4" type="subTitle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9" name="Google Shape;289;p34"/>
          <p:cNvSpPr txBox="1"/>
          <p:nvPr>
            <p:ph idx="5" type="subTitle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0" name="Google Shape;290;p34"/>
          <p:cNvSpPr txBox="1"/>
          <p:nvPr>
            <p:ph idx="6" type="subTitle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91" name="Google Shape;291;p3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2">
  <p:cSld name="TITLE_AND_TWO_COLUMNS_1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5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98" name="Google Shape;298;p35"/>
            <p:cNvGrpSpPr/>
            <p:nvPr/>
          </p:nvGrpSpPr>
          <p:grpSpPr>
            <a:xfrm flipH="1" rot="10800000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299" name="Google Shape;299;p35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rect b="b" l="l" r="r" t="t"/>
                <a:pathLst>
                  <a:path extrusionOk="0" h="37377" w="56063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rect b="b" l="l" r="r" t="t"/>
                <a:pathLst>
                  <a:path extrusionOk="0" h="13342" w="14265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rect b="b" l="l" r="r" t="t"/>
                <a:pathLst>
                  <a:path extrusionOk="0" h="3552" w="3716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rect b="b" l="l" r="r" t="t"/>
                <a:pathLst>
                  <a:path extrusionOk="0" h="5242" w="6196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rect b="b" l="l" r="r" t="t"/>
                <a:pathLst>
                  <a:path extrusionOk="0" h="6339" w="2819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rect b="b" l="l" r="r" t="t"/>
                <a:pathLst>
                  <a:path extrusionOk="0" h="6299" w="3117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5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rect b="b" l="l" r="r" t="t"/>
                <a:pathLst>
                  <a:path extrusionOk="0" h="8535" w="803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rect b="b" l="l" r="r" t="t"/>
                <a:pathLst>
                  <a:path extrusionOk="0" h="3459" w="2509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rect b="b" l="l" r="r" t="t"/>
                <a:pathLst>
                  <a:path extrusionOk="0" h="14276" w="14759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rect b="b" l="l" r="r" t="t"/>
                <a:pathLst>
                  <a:path extrusionOk="0" h="5212" w="10143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rect b="b" l="l" r="r" t="t"/>
                <a:pathLst>
                  <a:path extrusionOk="0" h="13445" w="13968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5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rect b="b" l="l" r="r" t="t"/>
                <a:pathLst>
                  <a:path extrusionOk="0" h="3756" w="4653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rect b="b" l="l" r="r" t="t"/>
                <a:pathLst>
                  <a:path extrusionOk="0" h="8614" w="16778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rect b="b" l="l" r="r" t="t"/>
                <a:pathLst>
                  <a:path extrusionOk="0" h="3889" w="898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rect b="b" l="l" r="r" t="t"/>
                <a:pathLst>
                  <a:path extrusionOk="0" h="18272" w="29231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rect b="b" l="l" r="r" t="t"/>
                <a:pathLst>
                  <a:path extrusionOk="0" h="10368" w="10506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rect b="b" l="l" r="r" t="t"/>
                <a:pathLst>
                  <a:path extrusionOk="0" h="2376" w="1931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rect b="b" l="l" r="r" t="t"/>
                <a:pathLst>
                  <a:path extrusionOk="0" h="374" w="1155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rect b="b" l="l" r="r" t="t"/>
                <a:pathLst>
                  <a:path extrusionOk="0" h="379" w="1177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rect b="b" l="l" r="r" t="t"/>
                <a:pathLst>
                  <a:path extrusionOk="0" h="373" w="1648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rect b="b" l="l" r="r" t="t"/>
                <a:pathLst>
                  <a:path extrusionOk="0" h="374" w="1377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rect b="b" l="l" r="r" t="t"/>
                <a:pathLst>
                  <a:path extrusionOk="0" h="1582" w="1386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rect b="b" l="l" r="r" t="t"/>
                <a:pathLst>
                  <a:path extrusionOk="0" h="1581" w="1382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rect b="b" l="l" r="r" t="t"/>
                <a:pathLst>
                  <a:path extrusionOk="0" h="1582" w="1385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rect b="b" l="l" r="r" t="t"/>
                <a:pathLst>
                  <a:path extrusionOk="0" h="1803" w="111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rect b="b" l="l" r="r" t="t"/>
                <a:pathLst>
                  <a:path extrusionOk="0" h="1510" w="1968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rect b="b" l="l" r="r" t="t"/>
                <a:pathLst>
                  <a:path extrusionOk="0" h="401" w="1683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5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rect b="b" l="l" r="r" t="t"/>
                <a:pathLst>
                  <a:path extrusionOk="0" h="1634" w="907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rect b="b" l="l" r="r" t="t"/>
                <a:pathLst>
                  <a:path extrusionOk="0" h="841" w="1017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5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rect b="b" l="l" r="r" t="t"/>
                <a:pathLst>
                  <a:path extrusionOk="0" h="4377" w="476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5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rect b="b" l="l" r="r" t="t"/>
                <a:pathLst>
                  <a:path extrusionOk="0" h="1847" w="1527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5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rect b="b" l="l" r="r" t="t"/>
                <a:pathLst>
                  <a:path extrusionOk="0" h="1164" w="1017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5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rect b="b" l="l" r="r" t="t"/>
                <a:pathLst>
                  <a:path extrusionOk="0" h="1070" w="1333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5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rect b="b" l="l" r="r" t="t"/>
                <a:pathLst>
                  <a:path extrusionOk="0" h="1072" w="1332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5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rect b="b" l="l" r="r" t="t"/>
                <a:pathLst>
                  <a:path extrusionOk="0" h="3241" w="3459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5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rect b="b" l="l" r="r" t="t"/>
                <a:pathLst>
                  <a:path extrusionOk="0" h="1071" w="1333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5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rect b="b" l="l" r="r" t="t"/>
                <a:pathLst>
                  <a:path extrusionOk="0" h="1172" w="1745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5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rect b="b" l="l" r="r" t="t"/>
                <a:pathLst>
                  <a:path extrusionOk="0" h="1554" w="1408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rect b="b" l="l" r="r" t="t"/>
                <a:pathLst>
                  <a:path extrusionOk="0" h="1257" w="1056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rect b="b" l="l" r="r" t="t"/>
                <a:pathLst>
                  <a:path extrusionOk="0" h="626" w="667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rect b="b" l="l" r="r" t="t"/>
                <a:pathLst>
                  <a:path extrusionOk="0" h="357" w="836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5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rect b="b" l="l" r="r" t="t"/>
                <a:pathLst>
                  <a:path extrusionOk="0" h="356" w="835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5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rect b="b" l="l" r="r" t="t"/>
                <a:pathLst>
                  <a:path extrusionOk="0" h="355" w="835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5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rect b="b" l="l" r="r" t="t"/>
                <a:pathLst>
                  <a:path extrusionOk="0" h="470" w="832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5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rect b="b" l="l" r="r" t="t"/>
                <a:pathLst>
                  <a:path extrusionOk="0" h="355" w="2055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5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rect b="b" l="l" r="r" t="t"/>
                <a:pathLst>
                  <a:path extrusionOk="0" h="357" w="2682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5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rect b="b" l="l" r="r" t="t"/>
                <a:pathLst>
                  <a:path extrusionOk="0" h="289" w="1342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5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rect b="b" l="l" r="r" t="t"/>
                <a:pathLst>
                  <a:path extrusionOk="0" h="290" w="218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5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rect b="b" l="l" r="r" t="t"/>
                <a:pathLst>
                  <a:path extrusionOk="0" h="290" w="1488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5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rect b="b" l="l" r="r" t="t"/>
                <a:pathLst>
                  <a:path extrusionOk="0" h="289" w="1107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5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rect b="b" l="l" r="r" t="t"/>
                <a:pathLst>
                  <a:path extrusionOk="0" h="2225" w="29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5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rect b="b" l="l" r="r" t="t"/>
                <a:pathLst>
                  <a:path extrusionOk="0" h="361" w="2682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5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rect b="b" l="l" r="r" t="t"/>
                <a:pathLst>
                  <a:path extrusionOk="0" h="357" w="769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5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rect b="b" l="l" r="r" t="t"/>
                <a:pathLst>
                  <a:path extrusionOk="0" h="1115" w="21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5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rect b="b" l="l" r="r" t="t"/>
                <a:pathLst>
                  <a:path extrusionOk="0" h="480" w="733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5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rect b="b" l="l" r="r" t="t"/>
                <a:pathLst>
                  <a:path extrusionOk="0" h="1106" w="1328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5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rect b="b" l="l" r="r" t="t"/>
                <a:pathLst>
                  <a:path extrusionOk="0" h="396" w="1035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5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5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rect b="b" l="l" r="r" t="t"/>
                <a:pathLst>
                  <a:path extrusionOk="0" h="1603" w="342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5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rect b="b" l="l" r="r" t="t"/>
                <a:pathLst>
                  <a:path extrusionOk="0" h="280" w="1057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5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5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rect b="b" l="l" r="r" t="t"/>
                <a:pathLst>
                  <a:path extrusionOk="0" h="2546" w="328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5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rect b="b" l="l" r="r" t="t"/>
                <a:pathLst>
                  <a:path extrusionOk="0" h="1062" w="1021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5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rect b="b" l="l" r="r" t="t"/>
                <a:pathLst>
                  <a:path extrusionOk="0" h="1364" w="1253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5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rect b="b" l="l" r="r" t="t"/>
                <a:pathLst>
                  <a:path extrusionOk="0" h="1900" w="1669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5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rect b="b" l="l" r="r" t="t"/>
                <a:pathLst>
                  <a:path extrusionOk="0" h="885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5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5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5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5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5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rect b="b" l="l" r="r" t="t"/>
                <a:pathLst>
                  <a:path extrusionOk="0" h="556" w="587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5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rect b="b" l="l" r="r" t="t"/>
                <a:pathLst>
                  <a:path extrusionOk="0" h="702" w="774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5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rect b="b" l="l" r="r" t="t"/>
                <a:pathLst>
                  <a:path extrusionOk="0" h="707" w="774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5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rect b="b" l="l" r="r" t="t"/>
                <a:pathLst>
                  <a:path extrusionOk="0" h="330" w="857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5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rect b="b" l="l" r="r" t="t"/>
                <a:pathLst>
                  <a:path extrusionOk="0" h="964" w="97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5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rect b="b" l="l" r="r" t="t"/>
                <a:pathLst>
                  <a:path extrusionOk="0" h="1150" w="111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5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rect b="b" l="l" r="r" t="t"/>
                <a:pathLst>
                  <a:path extrusionOk="0" h="1151" w="111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5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rect b="b" l="l" r="r" t="t"/>
                <a:pathLst>
                  <a:path extrusionOk="0" h="1066" w="1119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5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rect b="b" l="l" r="r" t="t"/>
                <a:pathLst>
                  <a:path extrusionOk="0" h="1066" w="1115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5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rect b="b" l="l" r="r" t="t"/>
                <a:pathLst>
                  <a:path extrusionOk="0" h="1843" w="2154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5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rect b="b" l="l" r="r" t="t"/>
                <a:pathLst>
                  <a:path extrusionOk="0" h="1666" w="1985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5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rect b="b" l="l" r="r" t="t"/>
                <a:pathLst>
                  <a:path extrusionOk="0" h="2154" w="1843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rect b="b" l="l" r="r" t="t"/>
                <a:pathLst>
                  <a:path extrusionOk="0" h="3113" w="2585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35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rect b="b" l="l" r="r" t="t"/>
                <a:pathLst>
                  <a:path extrusionOk="0" h="1120" w="1066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5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rect b="b" l="l" r="r" t="t"/>
                <a:pathLst>
                  <a:path extrusionOk="0" h="1852" w="1937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rect b="b" l="l" r="r" t="t"/>
                <a:pathLst>
                  <a:path extrusionOk="0" h="1398" w="1283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5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rect b="b" l="l" r="r" t="t"/>
                <a:pathLst>
                  <a:path extrusionOk="0" h="1400" w="1283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5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rect b="b" l="l" r="r" t="t"/>
                <a:pathLst>
                  <a:path extrusionOk="0" h="634" w="1621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5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rect b="b" l="l" r="r" t="t"/>
                <a:pathLst>
                  <a:path extrusionOk="0" h="1297" w="1422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5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rect b="b" l="l" r="r" t="t"/>
                <a:pathLst>
                  <a:path extrusionOk="0" h="1146" w="1302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5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rect b="b" l="l" r="r" t="t"/>
                <a:pathLst>
                  <a:path extrusionOk="0" h="1146" w="130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5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rect b="b" l="l" r="r" t="t"/>
                <a:pathLst>
                  <a:path extrusionOk="0" h="1731" w="1457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5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rect b="b" l="l" r="r" t="t"/>
                <a:pathLst>
                  <a:path extrusionOk="0" h="1737" w="1456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5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rect b="b" l="l" r="r" t="t"/>
                <a:pathLst>
                  <a:path extrusionOk="0" h="1736" w="1457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5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rect b="b" l="l" r="r" t="t"/>
                <a:pathLst>
                  <a:path extrusionOk="0" h="1451" w="1732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5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rect b="b" l="l" r="r" t="t"/>
                <a:pathLst>
                  <a:path extrusionOk="0" h="623" w="595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5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rect b="b" l="l" r="r" t="t"/>
                <a:pathLst>
                  <a:path extrusionOk="0" h="624" w="597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5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rect b="b" l="l" r="r" t="t"/>
                <a:pathLst>
                  <a:path extrusionOk="0" h="1172" w="1004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rect b="b" l="l" r="r" t="t"/>
                <a:pathLst>
                  <a:path extrusionOk="0" h="640" w="596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5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5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rect b="b" l="l" r="r" t="t"/>
                <a:pathLst>
                  <a:path extrusionOk="0" h="574" w="595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35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rect b="b" l="l" r="r" t="t"/>
                <a:pathLst>
                  <a:path extrusionOk="0" h="511" w="511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rect b="b" l="l" r="r" t="t"/>
                <a:pathLst>
                  <a:path extrusionOk="0" h="551" w="565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rect b="b" l="l" r="r" t="t"/>
                <a:pathLst>
                  <a:path extrusionOk="0" h="1506" w="1506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rect b="b" l="l" r="r" t="t"/>
                <a:pathLst>
                  <a:path extrusionOk="0" h="1106" w="147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rect b="b" l="l" r="r" t="t"/>
                <a:pathLst>
                  <a:path extrusionOk="0" h="6259" w="6255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rect b="b" l="l" r="r" t="t"/>
                <a:pathLst>
                  <a:path extrusionOk="0" h="41176" w="6832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rect b="b" l="l" r="r" t="t"/>
                <a:pathLst>
                  <a:path extrusionOk="0" h="41176" w="6831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rect b="b" l="l" r="r" t="t"/>
                <a:pathLst>
                  <a:path extrusionOk="0" h="14227" w="15291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5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rect b="b" l="l" r="r" t="t"/>
                <a:pathLst>
                  <a:path extrusionOk="0" h="9549" w="15938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5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rect b="b" l="l" r="r" t="t"/>
                <a:pathLst>
                  <a:path extrusionOk="0" h="4776" w="628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5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rect b="b" l="l" r="r" t="t"/>
                <a:pathLst>
                  <a:path extrusionOk="0" h="2775" w="345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rect b="b" l="l" r="r" t="t"/>
                <a:pathLst>
                  <a:path extrusionOk="0" h="6827" w="9415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5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rect b="b" l="l" r="r" t="t"/>
                <a:pathLst>
                  <a:path extrusionOk="0" h="3140" w="1737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rect b="b" l="l" r="r" t="t"/>
                <a:pathLst>
                  <a:path extrusionOk="0" h="1488" w="1923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5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rect b="b" l="l" r="r" t="t"/>
                <a:pathLst>
                  <a:path extrusionOk="0" h="20973" w="11723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5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rect b="b" l="l" r="r" t="t"/>
                <a:pathLst>
                  <a:path extrusionOk="0" h="10547" w="5088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5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rect b="b" l="l" r="r" t="t"/>
                <a:pathLst>
                  <a:path extrusionOk="0" h="6725" w="13782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rect b="b" l="l" r="r" t="t"/>
                <a:pathLst>
                  <a:path extrusionOk="0" h="4195" w="8056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rect b="b" l="l" r="r" t="t"/>
                <a:pathLst>
                  <a:path extrusionOk="0" h="8119" w="1875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5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rect b="b" l="l" r="r" t="t"/>
                <a:pathLst>
                  <a:path extrusionOk="0" h="9530" w="1501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5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rect b="b" l="l" r="r" t="t"/>
                <a:pathLst>
                  <a:path extrusionOk="0" h="15966" w="3397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5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rect b="b" l="l" r="r" t="t"/>
                <a:pathLst>
                  <a:path extrusionOk="0" h="9596" w="2687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rect b="b" l="l" r="r" t="t"/>
                <a:pathLst>
                  <a:path extrusionOk="0" h="8043" w="2064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5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rect b="b" l="l" r="r" t="t"/>
                <a:pathLst>
                  <a:path extrusionOk="0" h="5589" w="1036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5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rect b="b" l="l" r="r" t="t"/>
                <a:pathLst>
                  <a:path extrusionOk="0" h="8203" w="491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5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rect b="b" l="l" r="r" t="t"/>
                <a:pathLst>
                  <a:path extrusionOk="0" h="3481" w="5726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5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rect b="b" l="l" r="r" t="t"/>
                <a:pathLst>
                  <a:path extrusionOk="0" h="3818" w="6889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5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rect b="b" l="l" r="r" t="t"/>
                <a:pathLst>
                  <a:path extrusionOk="0" h="3813" w="7022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5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rect b="b" l="l" r="r" t="t"/>
                <a:pathLst>
                  <a:path extrusionOk="0" h="3760" w="4289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rect b="b" l="l" r="r" t="t"/>
                <a:pathLst>
                  <a:path extrusionOk="0" h="2917" w="3698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rect b="b" l="l" r="r" t="t"/>
                <a:pathLst>
                  <a:path extrusionOk="0" h="5247" w="4195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5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rect b="b" l="l" r="r" t="t"/>
                <a:pathLst>
                  <a:path extrusionOk="0" h="13702" w="19908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35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rect b="b" l="l" r="r" t="t"/>
                <a:pathLst>
                  <a:path extrusionOk="0" h="8722" w="6086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5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rect b="b" l="l" r="r" t="t"/>
                <a:pathLst>
                  <a:path extrusionOk="0" h="17208" w="20036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5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rect b="b" l="l" r="r" t="t"/>
                <a:pathLst>
                  <a:path extrusionOk="0" h="1847" w="6468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5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rect b="b" l="l" r="r" t="t"/>
                <a:pathLst>
                  <a:path extrusionOk="0" h="1147" w="1923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5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rect b="b" l="l" r="r" t="t"/>
                <a:pathLst>
                  <a:path extrusionOk="0" h="1856" w="2713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5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rect b="b" l="l" r="r" t="t"/>
                <a:pathLst>
                  <a:path extrusionOk="0" h="5073" w="10258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5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rect b="b" l="l" r="r" t="t"/>
                <a:pathLst>
                  <a:path extrusionOk="0" h="2220" w="3631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5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rect b="b" l="l" r="r" t="t"/>
                <a:pathLst>
                  <a:path extrusionOk="0" h="2273" w="3508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rect b="b" l="l" r="r" t="t"/>
                <a:pathLst>
                  <a:path extrusionOk="0" h="23697" w="34207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rect b="b" l="l" r="r" t="t"/>
                <a:pathLst>
                  <a:path extrusionOk="0" h="23697" w="34212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rect b="b" l="l" r="r" t="t"/>
                <a:pathLst>
                  <a:path extrusionOk="0" h="8825" w="7396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rect b="b" l="l" r="r" t="t"/>
                <a:pathLst>
                  <a:path extrusionOk="0" h="7680" w="2695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rect b="b" l="l" r="r" t="t"/>
                <a:pathLst>
                  <a:path extrusionOk="0" h="13650" w="12246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rect b="b" l="l" r="r" t="t"/>
                <a:pathLst>
                  <a:path extrusionOk="0" h="5718" w="7072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rect b="b" l="l" r="r" t="t"/>
                <a:pathLst>
                  <a:path extrusionOk="0" h="8758" w="7396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rect b="b" l="l" r="r" t="t"/>
                <a:pathLst>
                  <a:path extrusionOk="0" h="3410" w="5962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rect b="b" l="l" r="r" t="t"/>
                <a:pathLst>
                  <a:path extrusionOk="0" h="13467" w="11182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5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rect b="b" l="l" r="r" t="t"/>
                <a:pathLst>
                  <a:path extrusionOk="0" h="7626" w="11155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5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rect b="b" l="l" r="r" t="t"/>
                <a:pathLst>
                  <a:path extrusionOk="0" h="6418" w="704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5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rect b="b" l="l" r="r" t="t"/>
                <a:pathLst>
                  <a:path extrusionOk="0" h="5493" w="9392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5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rect b="b" l="l" r="r" t="t"/>
                <a:pathLst>
                  <a:path extrusionOk="0" h="3277" w="2725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5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rect b="b" l="l" r="r" t="t"/>
                <a:pathLst>
                  <a:path extrusionOk="0" h="5815" w="408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5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rect b="b" l="l" r="r" t="t"/>
                <a:pathLst>
                  <a:path extrusionOk="0" h="3339" w="5749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5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rect b="b" l="l" r="r" t="t"/>
                <a:pathLst>
                  <a:path extrusionOk="0" h="5425" w="4761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5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rect b="b" l="l" r="r" t="t"/>
                <a:pathLst>
                  <a:path extrusionOk="0" h="5168" w="7689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5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rect b="b" l="l" r="r" t="t"/>
                <a:pathLst>
                  <a:path extrusionOk="0" h="10870" w="59159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5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rect b="b" l="l" r="r" t="t"/>
                <a:pathLst>
                  <a:path extrusionOk="0" h="1563" w="2056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5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rect b="b" l="l" r="r" t="t"/>
                <a:pathLst>
                  <a:path extrusionOk="0" h="2158" w="542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5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rect b="b" l="l" r="r" t="t"/>
                <a:pathLst>
                  <a:path extrusionOk="0" h="3786" w="5358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5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rect b="b" l="l" r="r" t="t"/>
                <a:pathLst>
                  <a:path extrusionOk="0" h="5082" w="5647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5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rect b="b" l="l" r="r" t="t"/>
                <a:pathLst>
                  <a:path extrusionOk="0" h="4017" w="2624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5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rect b="b" l="l" r="r" t="t"/>
                <a:pathLst>
                  <a:path extrusionOk="0" h="2087" w="3915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5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rect b="b" l="l" r="r" t="t"/>
                <a:pathLst>
                  <a:path extrusionOk="0" h="3881" w="3553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5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rect b="b" l="l" r="r" t="t"/>
                <a:pathLst>
                  <a:path extrusionOk="0" h="5909" w="3084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5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rect b="b" l="l" r="r" t="t"/>
                <a:pathLst>
                  <a:path extrusionOk="0" h="4292" w="3641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5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rect b="b" l="l" r="r" t="t"/>
                <a:pathLst>
                  <a:path extrusionOk="0" h="7254" w="2984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5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rect b="b" l="l" r="r" t="t"/>
                <a:pathLst>
                  <a:path extrusionOk="0" h="1415" w="4137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5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rect b="b" l="l" r="r" t="t"/>
                <a:pathLst>
                  <a:path extrusionOk="0" h="4434" w="2734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rect b="b" l="l" r="r" t="t"/>
                <a:pathLst>
                  <a:path extrusionOk="0" h="3499" w="6357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rect b="b" l="l" r="r" t="t"/>
                <a:pathLst>
                  <a:path extrusionOk="0" h="1884" w="1439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rect b="b" l="l" r="r" t="t"/>
                <a:pathLst>
                  <a:path extrusionOk="0" h="618" w="3108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rect b="b" l="l" r="r" t="t"/>
                <a:pathLst>
                  <a:path extrusionOk="0" h="3185" w="5909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rect b="b" l="l" r="r" t="t"/>
                <a:pathLst>
                  <a:path extrusionOk="0" h="4084" w="4454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5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rect b="b" l="l" r="r" t="t"/>
                <a:pathLst>
                  <a:path extrusionOk="0" h="7574" w="3113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rect b="b" l="l" r="r" t="t"/>
                <a:pathLst>
                  <a:path extrusionOk="0" h="4275" w="4493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5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rect b="b" l="l" r="r" t="t"/>
                <a:pathLst>
                  <a:path extrusionOk="0" h="3649" w="1097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8" name="Google Shape;478;p35"/>
            <p:cNvSpPr/>
            <p:nvPr/>
          </p:nvSpPr>
          <p:spPr>
            <a:xfrm>
              <a:off x="-531102" y="-214000"/>
              <a:ext cx="5020575" cy="2140750"/>
            </a:xfrm>
            <a:custGeom>
              <a:rect b="b" l="l" r="r" t="t"/>
              <a:pathLst>
                <a:path extrusionOk="0" h="85630" w="200823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79" name="Google Shape;479;p35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5"/>
          <p:cNvSpPr txBox="1"/>
          <p:nvPr>
            <p:ph idx="1" type="subTitle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1" name="Google Shape;481;p35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2" name="Google Shape;482;p35"/>
          <p:cNvSpPr txBox="1"/>
          <p:nvPr>
            <p:ph idx="3" type="subTitle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3" name="Google Shape;483;p35"/>
          <p:cNvSpPr txBox="1"/>
          <p:nvPr>
            <p:ph type="title"/>
          </p:nvPr>
        </p:nvSpPr>
        <p:spPr>
          <a:xfrm>
            <a:off x="943571" y="16379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84" name="Google Shape;484;p35"/>
          <p:cNvSpPr txBox="1"/>
          <p:nvPr>
            <p:ph idx="4" type="title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85" name="Google Shape;485;p35"/>
          <p:cNvSpPr txBox="1"/>
          <p:nvPr>
            <p:ph idx="5" type="title"/>
          </p:nvPr>
        </p:nvSpPr>
        <p:spPr>
          <a:xfrm>
            <a:off x="6553104" y="833644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86" name="Google Shape;486;p35"/>
          <p:cNvSpPr txBox="1"/>
          <p:nvPr>
            <p:ph idx="6" type="title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87" name="Google Shape;48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3">
  <p:cSld name="TITLE_AND_TWO_COLUMNS_1_2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6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0" name="Google Shape;490;p36"/>
          <p:cNvSpPr txBox="1"/>
          <p:nvPr>
            <p:ph idx="1" type="subTitle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1" name="Google Shape;491;p36"/>
          <p:cNvSpPr txBox="1"/>
          <p:nvPr>
            <p:ph idx="2" type="subTitle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2" name="Google Shape;492;p36"/>
          <p:cNvSpPr txBox="1"/>
          <p:nvPr>
            <p:ph idx="3" type="subTitle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3" name="Google Shape;493;p36"/>
          <p:cNvSpPr txBox="1"/>
          <p:nvPr>
            <p:ph idx="4" type="subTitle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36"/>
          <p:cNvSpPr txBox="1"/>
          <p:nvPr>
            <p:ph idx="5" type="subTitle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5" name="Google Shape;495;p36"/>
          <p:cNvSpPr txBox="1"/>
          <p:nvPr>
            <p:ph idx="6" type="subTitle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6" name="Google Shape;496;p3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9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" type="subTitle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19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19"/>
          <p:cNvSpPr txBox="1"/>
          <p:nvPr>
            <p:ph idx="5" type="subTitle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" name="Google Shape;37;p19"/>
          <p:cNvSpPr txBox="1"/>
          <p:nvPr>
            <p:ph idx="6" type="subTitle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19"/>
          <p:cNvSpPr txBox="1"/>
          <p:nvPr>
            <p:ph idx="7" type="subTitle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19"/>
          <p:cNvSpPr txBox="1"/>
          <p:nvPr>
            <p:ph idx="8" type="subTitle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0" name="Google Shape;40;p19"/>
          <p:cNvGrpSpPr/>
          <p:nvPr/>
        </p:nvGrpSpPr>
        <p:grpSpPr>
          <a:xfrm rot="-748857">
            <a:off x="7169259" y="3605017"/>
            <a:ext cx="2411212" cy="1590175"/>
            <a:chOff x="7512977" y="3864393"/>
            <a:chExt cx="2411380" cy="1590286"/>
          </a:xfrm>
        </p:grpSpPr>
        <p:sp>
          <p:nvSpPr>
            <p:cNvPr id="41" name="Google Shape;4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19"/>
          <p:cNvSpPr txBox="1"/>
          <p:nvPr>
            <p:ph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4" name="Google Shape;44;p19"/>
          <p:cNvSpPr txBox="1"/>
          <p:nvPr>
            <p:ph idx="13" type="title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5" name="Google Shape;45;p19"/>
          <p:cNvSpPr txBox="1"/>
          <p:nvPr>
            <p:ph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Google Shape;46;p19"/>
          <p:cNvSpPr txBox="1"/>
          <p:nvPr>
            <p:ph idx="15" type="title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">
  <p:cSld name="TITLE_AND_TWO_COLUMNS_1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01" name="Google Shape;501;p37"/>
          <p:cNvSpPr txBox="1"/>
          <p:nvPr>
            <p:ph idx="1" type="subTitle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2" name="Google Shape;502;p37"/>
          <p:cNvSpPr txBox="1"/>
          <p:nvPr>
            <p:ph idx="2" type="subTitle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3" name="Google Shape;503;p37"/>
          <p:cNvSpPr txBox="1"/>
          <p:nvPr>
            <p:ph idx="3" type="subTitle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4" name="Google Shape;504;p37"/>
          <p:cNvSpPr txBox="1"/>
          <p:nvPr>
            <p:ph idx="4" type="subTitle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5" name="Google Shape;505;p37"/>
          <p:cNvSpPr txBox="1"/>
          <p:nvPr>
            <p:ph idx="5" type="subTitle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6" name="Google Shape;506;p37"/>
          <p:cNvSpPr txBox="1"/>
          <p:nvPr>
            <p:ph idx="6" type="subTitle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7" name="Google Shape;507;p37"/>
          <p:cNvSpPr txBox="1"/>
          <p:nvPr>
            <p:ph idx="7" type="subTitle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8" name="Google Shape;508;p37"/>
          <p:cNvSpPr txBox="1"/>
          <p:nvPr>
            <p:ph idx="8" type="subTitle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9" name="Google Shape;509;p3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">
  <p:cSld name="TITLE_AND_TWO_COLUMNS_1_1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"/>
          <p:cNvSpPr txBox="1"/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13" name="Google Shape;513;p38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4" name="Google Shape;514;p38"/>
          <p:cNvSpPr txBox="1"/>
          <p:nvPr>
            <p:ph idx="2" type="subTitle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5" name="Google Shape;515;p38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6" name="Google Shape;516;p38"/>
          <p:cNvSpPr txBox="1"/>
          <p:nvPr>
            <p:ph idx="4" type="subTitle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7" name="Google Shape;517;p38"/>
          <p:cNvSpPr txBox="1"/>
          <p:nvPr>
            <p:ph idx="5" type="subTitle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8" name="Google Shape;518;p38"/>
          <p:cNvSpPr txBox="1"/>
          <p:nvPr>
            <p:ph idx="6" type="subTitle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9" name="Google Shape;519;p38"/>
          <p:cNvSpPr txBox="1"/>
          <p:nvPr>
            <p:ph idx="7" type="subTitle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0" name="Google Shape;520;p38"/>
          <p:cNvSpPr txBox="1"/>
          <p:nvPr>
            <p:ph idx="8" type="subTitle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1" name="Google Shape;521;p38"/>
          <p:cNvSpPr txBox="1"/>
          <p:nvPr>
            <p:ph idx="9" type="subTitle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2" name="Google Shape;522;p38"/>
          <p:cNvSpPr txBox="1"/>
          <p:nvPr>
            <p:ph idx="13" type="subTitle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3" name="Google Shape;523;p38"/>
          <p:cNvSpPr txBox="1"/>
          <p:nvPr>
            <p:ph idx="14" type="subTitle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4" name="Google Shape;524;p38"/>
          <p:cNvSpPr txBox="1"/>
          <p:nvPr>
            <p:ph idx="15" type="subTitle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5" name="Google Shape;525;p3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8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LANK_1_1">
    <p:bg>
      <p:bgPr>
        <a:solidFill>
          <a:schemeClr val="accent4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9"/>
          <p:cNvSpPr txBox="1"/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9pPr>
          </a:lstStyle>
          <a:p/>
        </p:txBody>
      </p:sp>
      <p:grpSp>
        <p:nvGrpSpPr>
          <p:cNvPr id="533" name="Google Shape;533;p39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534" name="Google Shape;534;p39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BLANK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9" name="Google Shape;539;p40"/>
          <p:cNvGrpSpPr/>
          <p:nvPr/>
        </p:nvGrpSpPr>
        <p:grpSpPr>
          <a:xfrm rot="-748857">
            <a:off x="7169259" y="3605017"/>
            <a:ext cx="2411212" cy="1590175"/>
            <a:chOff x="7512977" y="3864393"/>
            <a:chExt cx="2411380" cy="1590286"/>
          </a:xfrm>
        </p:grpSpPr>
        <p:sp>
          <p:nvSpPr>
            <p:cNvPr id="540" name="Google Shape;540;p40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0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40"/>
          <p:cNvSpPr txBox="1"/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3" name="Google Shape;54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1"/>
          <p:cNvSpPr/>
          <p:nvPr/>
        </p:nvSpPr>
        <p:spPr>
          <a:xfrm flipH="1" rot="3327516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1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8" name="Google Shape;54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2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1" name="Google Shape;551;p42"/>
          <p:cNvSpPr/>
          <p:nvPr/>
        </p:nvSpPr>
        <p:spPr>
          <a:xfrm flipH="1" rot="3327516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2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2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2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3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3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8" name="Google Shape;558;p43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Numbers">
  <p:cSld name="BLANK_1_1_1_1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4"/>
          <p:cNvSpPr txBox="1"/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63" name="Google Shape;563;p44"/>
          <p:cNvSpPr txBox="1"/>
          <p:nvPr>
            <p:ph idx="1" type="subTitle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44"/>
          <p:cNvSpPr txBox="1"/>
          <p:nvPr>
            <p:ph idx="2" type="subTitle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5" name="Google Shape;565;p44"/>
          <p:cNvSpPr txBox="1"/>
          <p:nvPr>
            <p:ph idx="3" type="subTitle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6" name="Google Shape;566;p44"/>
          <p:cNvSpPr txBox="1"/>
          <p:nvPr>
            <p:ph idx="4" type="title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67" name="Google Shape;567;p44"/>
          <p:cNvSpPr txBox="1"/>
          <p:nvPr>
            <p:ph idx="5" type="title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68" name="Google Shape;568;p4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0" y="387100"/>
            <a:ext cx="9898655" cy="1084938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" name="Google Shape;573;p45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74" name="Google Shape;574;p45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fmla="val 5366625" name="adj1"/>
                <a:gd fmla="val 16232262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fmla="val 5366625" name="adj1"/>
                <a:gd fmla="val 1622669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45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45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78" name="Google Shape;578;p45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45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45"/>
          <p:cNvSpPr/>
          <p:nvPr/>
        </p:nvSpPr>
        <p:spPr>
          <a:xfrm>
            <a:off x="-5524513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5"/>
          <p:cNvSpPr/>
          <p:nvPr/>
        </p:nvSpPr>
        <p:spPr>
          <a:xfrm>
            <a:off x="7524737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0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20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0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3" name="Google Shape;53;p20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1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21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2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" name="Google Shape;65;p22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2"/>
          <p:cNvSpPr txBox="1"/>
          <p:nvPr>
            <p:ph idx="1" type="body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2" type="body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23"/>
          <p:cNvSpPr/>
          <p:nvPr/>
        </p:nvSpPr>
        <p:spPr>
          <a:xfrm>
            <a:off x="-55350" y="133755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3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23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4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4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24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25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5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5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4">
  <p:cSld name="BLANK_1_1_1_1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6"/>
          <p:cNvGrpSpPr/>
          <p:nvPr/>
        </p:nvGrpSpPr>
        <p:grpSpPr>
          <a:xfrm>
            <a:off x="-146206" y="971560"/>
            <a:ext cx="9436379" cy="3258278"/>
            <a:chOff x="-604425" y="-5735707"/>
            <a:chExt cx="7499904" cy="2589634"/>
          </a:xfrm>
        </p:grpSpPr>
        <p:sp>
          <p:nvSpPr>
            <p:cNvPr id="89" name="Google Shape;89;p26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6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5" type="subTitle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26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26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9" name="Google Shape;99;p2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ABB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3.xml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4.xml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9" y="81000"/>
            <a:ext cx="3998900" cy="160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1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621" name="Google Shape;621;p1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2" name="Google Shape;622;p1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23" name="Google Shape;623;p1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4" name="Google Shape;624;p1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25" name="Google Shape;625;p1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1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1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8" name="Google Shape;628;p1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1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1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1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1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1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" name="Google Shape;634;p1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Google Shape;635;p1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1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1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1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1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" name="Google Shape;640;p1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" name="Google Shape;641;p1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1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1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1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1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1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1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1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1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1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1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1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1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1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1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" name="Google Shape;656;p1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1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1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1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1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1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1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1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p1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" name="Google Shape;665;p1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1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1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1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1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1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1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1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1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1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1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76" name="Google Shape;676;p1"/>
          <p:cNvSpPr txBox="1"/>
          <p:nvPr/>
        </p:nvSpPr>
        <p:spPr>
          <a:xfrm>
            <a:off x="174625" y="3425700"/>
            <a:ext cx="4930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Pembimbing 1 : Ir. Indriati S.T., M.Kom.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Pembimbing 2 : Dr. Ir. Drs. Achmad Ridok, M.Kom.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Penguji	 1 : Edy Santoso, S.Si., M.Kom.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Penguji	 2 : Dr. Drs. Marji, M.T.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7" name="Google Shape;67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473" y="-1"/>
            <a:ext cx="1042527" cy="10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"/>
          <p:cNvSpPr txBox="1"/>
          <p:nvPr>
            <p:ph type="ctrTitle"/>
          </p:nvPr>
        </p:nvSpPr>
        <p:spPr>
          <a:xfrm>
            <a:off x="585800" y="161475"/>
            <a:ext cx="76689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Identifikasi Kerusakan Transmisi Pada Mobil Otomatis Torque Converter Menggunakan Pendekatan </a:t>
            </a:r>
            <a:r>
              <a:rPr i="1" lang="en" sz="2100">
                <a:latin typeface="Times New Roman"/>
                <a:ea typeface="Times New Roman"/>
                <a:cs typeface="Times New Roman"/>
                <a:sym typeface="Times New Roman"/>
              </a:rPr>
              <a:t>Improv</a:t>
            </a:r>
            <a:r>
              <a:rPr i="1" lang="en" sz="2100">
                <a:latin typeface="Times New Roman"/>
                <a:ea typeface="Times New Roman"/>
                <a:cs typeface="Times New Roman"/>
                <a:sym typeface="Times New Roman"/>
              </a:rPr>
              <a:t>ed K-Nearest Neighbor 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p1"/>
          <p:cNvSpPr txBox="1"/>
          <p:nvPr>
            <p:ph idx="1" type="subTitle"/>
          </p:nvPr>
        </p:nvSpPr>
        <p:spPr>
          <a:xfrm>
            <a:off x="585800" y="940275"/>
            <a:ext cx="3963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Muhammad Erico Ricardo 205150200111082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Teknik Informatika, Universitas Brawijaya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0" name="Google Shape;680;p1"/>
          <p:cNvSpPr txBox="1"/>
          <p:nvPr/>
        </p:nvSpPr>
        <p:spPr>
          <a:xfrm>
            <a:off x="7064375" y="3270250"/>
            <a:ext cx="1357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rPr>
              <a:t>FILKOM UB</a:t>
            </a:r>
            <a:endParaRPr sz="1300">
              <a:solidFill>
                <a:schemeClr val="dk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99b032b530_0_11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Verdana"/>
                <a:ea typeface="Verdana"/>
                <a:cs typeface="Verdana"/>
                <a:sym typeface="Verdana"/>
              </a:rPr>
              <a:t>LANDASAN PUSTAKA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7" name="Google Shape;767;g299b032b530_0_11"/>
          <p:cNvSpPr txBox="1"/>
          <p:nvPr>
            <p:ph idx="2" type="subTitle"/>
          </p:nvPr>
        </p:nvSpPr>
        <p:spPr>
          <a:xfrm>
            <a:off x="855084" y="2382105"/>
            <a:ext cx="34992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 Luh Gede Pivin Suwirmayanti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(Suwirmayanti,2015)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299b032b530_0_11"/>
          <p:cNvSpPr txBox="1"/>
          <p:nvPr>
            <p:ph idx="3" type="subTitle"/>
          </p:nvPr>
        </p:nvSpPr>
        <p:spPr>
          <a:xfrm>
            <a:off x="833325" y="961900"/>
            <a:ext cx="3505200" cy="135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Penerapan Metode Naive Bayes Untuk Menganalisa Kerusakan </a:t>
            </a:r>
            <a:r>
              <a:rPr i="1"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Automatic Transmission</a:t>
            </a:r>
            <a:r>
              <a:rPr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Pada Mobil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9" name="Google Shape;769;g299b032b530_0_11"/>
          <p:cNvSpPr txBox="1"/>
          <p:nvPr>
            <p:ph idx="1" type="subTitle"/>
          </p:nvPr>
        </p:nvSpPr>
        <p:spPr>
          <a:xfrm>
            <a:off x="4872425" y="961900"/>
            <a:ext cx="3911100" cy="175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Identifikasi Kerusakan Mesin Pada Mobil Matic Menggunakan Metode Modified </a:t>
            </a:r>
            <a:r>
              <a:rPr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K Nearest</a:t>
            </a:r>
            <a:r>
              <a:rPr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Neighbor (MKNN).</a:t>
            </a:r>
            <a:endParaRPr sz="2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0" name="Google Shape;770;g299b032b530_0_11"/>
          <p:cNvSpPr txBox="1"/>
          <p:nvPr>
            <p:ph idx="4" type="subTitle"/>
          </p:nvPr>
        </p:nvSpPr>
        <p:spPr>
          <a:xfrm>
            <a:off x="5104168" y="2766230"/>
            <a:ext cx="34476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 Rifky Wahyu Agung Saputra (Saputra, 2021)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99b032b530_0_11"/>
          <p:cNvSpPr txBox="1"/>
          <p:nvPr>
            <p:ph idx="1" type="subTitle"/>
          </p:nvPr>
        </p:nvSpPr>
        <p:spPr>
          <a:xfrm>
            <a:off x="877875" y="2875925"/>
            <a:ext cx="3453600" cy="131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 Improved K-Nearest Neighbor Classifier Based on </a:t>
            </a:r>
            <a:r>
              <a:rPr i="1"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Z-Distance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2" name="Google Shape;772;g299b032b530_0_11"/>
          <p:cNvSpPr txBox="1"/>
          <p:nvPr>
            <p:ph idx="4" type="subTitle"/>
          </p:nvPr>
        </p:nvSpPr>
        <p:spPr>
          <a:xfrm>
            <a:off x="880868" y="4213180"/>
            <a:ext cx="34476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Ziyin Wang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(Wang, et al.,2023)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299b032b530_0_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99b032b530_1_0"/>
          <p:cNvSpPr txBox="1"/>
          <p:nvPr>
            <p:ph type="title"/>
          </p:nvPr>
        </p:nvSpPr>
        <p:spPr>
          <a:xfrm>
            <a:off x="574824" y="635725"/>
            <a:ext cx="5528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Transmisi Otomatis</a:t>
            </a:r>
            <a:endParaRPr sz="3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g299b032b53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165100"/>
            <a:ext cx="758190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299b032b530_1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"/>
          <p:cNvSpPr txBox="1"/>
          <p:nvPr>
            <p:ph type="title"/>
          </p:nvPr>
        </p:nvSpPr>
        <p:spPr>
          <a:xfrm>
            <a:off x="713250" y="23076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Algoritme </a:t>
            </a:r>
            <a:r>
              <a:rPr lang="en" sz="3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Improved K-NN</a:t>
            </a:r>
            <a:endParaRPr sz="3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6" name="Google Shape;786;p11"/>
          <p:cNvSpPr/>
          <p:nvPr/>
        </p:nvSpPr>
        <p:spPr>
          <a:xfrm>
            <a:off x="5018893" y="2195902"/>
            <a:ext cx="1642086" cy="749280"/>
          </a:xfrm>
          <a:custGeom>
            <a:rect b="b" l="l" r="r" t="t"/>
            <a:pathLst>
              <a:path extrusionOk="0" h="21679" w="21600">
                <a:moveTo>
                  <a:pt x="21600" y="2562"/>
                </a:moveTo>
                <a:lnTo>
                  <a:pt x="20314" y="0"/>
                </a:lnTo>
                <a:lnTo>
                  <a:pt x="17900" y="79"/>
                </a:lnTo>
                <a:lnTo>
                  <a:pt x="0" y="18540"/>
                </a:lnTo>
                <a:lnTo>
                  <a:pt x="1927" y="21564"/>
                </a:lnTo>
                <a:lnTo>
                  <a:pt x="4733" y="21679"/>
                </a:lnTo>
                <a:lnTo>
                  <a:pt x="21600" y="2562"/>
                </a:lnTo>
                <a:close/>
              </a:path>
            </a:pathLst>
          </a:custGeom>
          <a:solidFill>
            <a:srgbClr val="4CC1E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1"/>
          <p:cNvSpPr/>
          <p:nvPr/>
        </p:nvSpPr>
        <p:spPr>
          <a:xfrm>
            <a:off x="3550533" y="1729035"/>
            <a:ext cx="2231496" cy="181386"/>
          </a:xfrm>
          <a:custGeom>
            <a:rect b="b" l="l" r="r" t="t"/>
            <a:pathLst>
              <a:path extrusionOk="0" h="21600" w="21600">
                <a:moveTo>
                  <a:pt x="240" y="0"/>
                </a:moveTo>
                <a:lnTo>
                  <a:pt x="0" y="21600"/>
                </a:lnTo>
                <a:lnTo>
                  <a:pt x="2136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89BC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11"/>
          <p:cNvSpPr/>
          <p:nvPr/>
        </p:nvSpPr>
        <p:spPr>
          <a:xfrm>
            <a:off x="1337656" y="1729035"/>
            <a:ext cx="2239812" cy="181386"/>
          </a:xfrm>
          <a:custGeom>
            <a:rect b="b" l="l" r="r" t="t"/>
            <a:pathLst>
              <a:path extrusionOk="0" h="21600" w="21600">
                <a:moveTo>
                  <a:pt x="239" y="0"/>
                </a:moveTo>
                <a:lnTo>
                  <a:pt x="0" y="21600"/>
                </a:lnTo>
                <a:lnTo>
                  <a:pt x="21361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1"/>
          <p:cNvSpPr/>
          <p:nvPr/>
        </p:nvSpPr>
        <p:spPr>
          <a:xfrm>
            <a:off x="5752278" y="1729035"/>
            <a:ext cx="1633770" cy="555444"/>
          </a:xfrm>
          <a:custGeom>
            <a:rect b="b" l="l" r="r" t="t"/>
            <a:pathLst>
              <a:path extrusionOk="0" h="21600" w="21600">
                <a:moveTo>
                  <a:pt x="20698" y="8439"/>
                </a:moveTo>
                <a:cubicBezTo>
                  <a:pt x="21245" y="7620"/>
                  <a:pt x="21600" y="6171"/>
                  <a:pt x="21600" y="4597"/>
                </a:cubicBezTo>
                <a:lnTo>
                  <a:pt x="21600" y="4597"/>
                </a:lnTo>
                <a:cubicBezTo>
                  <a:pt x="21600" y="2078"/>
                  <a:pt x="20698" y="0"/>
                  <a:pt x="19604" y="0"/>
                </a:cubicBezTo>
                <a:lnTo>
                  <a:pt x="328" y="0"/>
                </a:lnTo>
                <a:lnTo>
                  <a:pt x="0" y="7053"/>
                </a:lnTo>
                <a:lnTo>
                  <a:pt x="13726" y="7053"/>
                </a:lnTo>
                <a:cubicBezTo>
                  <a:pt x="14491" y="7053"/>
                  <a:pt x="14765" y="9383"/>
                  <a:pt x="14108" y="10265"/>
                </a:cubicBezTo>
                <a:lnTo>
                  <a:pt x="8257" y="18325"/>
                </a:lnTo>
                <a:lnTo>
                  <a:pt x="11976" y="21600"/>
                </a:lnTo>
                <a:lnTo>
                  <a:pt x="20698" y="8439"/>
                </a:lnTo>
                <a:close/>
              </a:path>
            </a:pathLst>
          </a:custGeom>
          <a:solidFill>
            <a:srgbClr val="3A5C8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1"/>
          <p:cNvSpPr/>
          <p:nvPr/>
        </p:nvSpPr>
        <p:spPr>
          <a:xfrm>
            <a:off x="3447127" y="2835984"/>
            <a:ext cx="1933686" cy="871182"/>
          </a:xfrm>
          <a:custGeom>
            <a:rect b="b" l="l" r="r" t="t"/>
            <a:pathLst>
              <a:path extrusionOk="0" h="21600" w="21600">
                <a:moveTo>
                  <a:pt x="21600" y="2690"/>
                </a:moveTo>
                <a:lnTo>
                  <a:pt x="17580" y="0"/>
                </a:lnTo>
                <a:lnTo>
                  <a:pt x="0" y="18228"/>
                </a:lnTo>
                <a:lnTo>
                  <a:pt x="5036" y="2160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1"/>
          <p:cNvSpPr/>
          <p:nvPr/>
        </p:nvSpPr>
        <p:spPr>
          <a:xfrm>
            <a:off x="3165655" y="4453330"/>
            <a:ext cx="3602664" cy="458298"/>
          </a:xfrm>
          <a:custGeom>
            <a:rect b="b" l="l" r="r" t="t"/>
            <a:pathLst>
              <a:path extrusionOk="0" h="21600" w="21600">
                <a:moveTo>
                  <a:pt x="2145" y="0"/>
                </a:moveTo>
                <a:lnTo>
                  <a:pt x="0" y="21600"/>
                </a:lnTo>
                <a:lnTo>
                  <a:pt x="2121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7931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1"/>
          <p:cNvSpPr/>
          <p:nvPr/>
        </p:nvSpPr>
        <p:spPr>
          <a:xfrm>
            <a:off x="1558579" y="3568877"/>
            <a:ext cx="2343222" cy="1344060"/>
          </a:xfrm>
          <a:custGeom>
            <a:rect b="b" l="l" r="r" t="t"/>
            <a:pathLst>
              <a:path extrusionOk="0" h="21600" w="21600">
                <a:moveTo>
                  <a:pt x="13097" y="14209"/>
                </a:moveTo>
                <a:cubicBezTo>
                  <a:pt x="11648" y="14209"/>
                  <a:pt x="11076" y="11633"/>
                  <a:pt x="12297" y="10540"/>
                </a:cubicBezTo>
                <a:lnTo>
                  <a:pt x="21600" y="2186"/>
                </a:lnTo>
                <a:lnTo>
                  <a:pt x="17444" y="0"/>
                </a:lnTo>
                <a:lnTo>
                  <a:pt x="1678" y="12856"/>
                </a:lnTo>
                <a:cubicBezTo>
                  <a:pt x="629" y="13715"/>
                  <a:pt x="0" y="15250"/>
                  <a:pt x="0" y="16890"/>
                </a:cubicBezTo>
                <a:cubicBezTo>
                  <a:pt x="0" y="19492"/>
                  <a:pt x="1544" y="21600"/>
                  <a:pt x="3451" y="21600"/>
                </a:cubicBezTo>
                <a:lnTo>
                  <a:pt x="14851" y="21600"/>
                </a:lnTo>
                <a:lnTo>
                  <a:pt x="18168" y="14235"/>
                </a:lnTo>
                <a:lnTo>
                  <a:pt x="13097" y="14235"/>
                </a:lnTo>
                <a:close/>
              </a:path>
            </a:pathLst>
          </a:custGeom>
          <a:solidFill>
            <a:srgbClr val="FFCC4C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1"/>
          <p:cNvGrpSpPr/>
          <p:nvPr/>
        </p:nvGrpSpPr>
        <p:grpSpPr>
          <a:xfrm>
            <a:off x="4822295" y="3720471"/>
            <a:ext cx="1867768" cy="593523"/>
            <a:chOff x="332936" y="2720099"/>
            <a:chExt cx="2975100" cy="687823"/>
          </a:xfrm>
        </p:grpSpPr>
        <p:sp>
          <p:nvSpPr>
            <p:cNvPr id="794" name="Google Shape;794;p11"/>
            <p:cNvSpPr txBox="1"/>
            <p:nvPr/>
          </p:nvSpPr>
          <p:spPr>
            <a:xfrm>
              <a:off x="332936" y="2720099"/>
              <a:ext cx="29262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/>
            </a:p>
          </p:txBody>
        </p:sp>
        <p:sp>
          <p:nvSpPr>
            <p:cNvPr id="795" name="Google Shape;795;p11"/>
            <p:cNvSpPr txBox="1"/>
            <p:nvPr/>
          </p:nvSpPr>
          <p:spPr>
            <a:xfrm>
              <a:off x="332936" y="3086922"/>
              <a:ext cx="2975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Hasil Klasifikasi</a:t>
              </a:r>
              <a:endParaRPr>
                <a:solidFill>
                  <a:srgbClr val="1F1F1F"/>
                </a:solidFill>
              </a:endParaRPr>
            </a:p>
          </p:txBody>
        </p:sp>
      </p:grpSp>
      <p:sp>
        <p:nvSpPr>
          <p:cNvPr id="796" name="Google Shape;796;p11"/>
          <p:cNvSpPr txBox="1"/>
          <p:nvPr/>
        </p:nvSpPr>
        <p:spPr>
          <a:xfrm>
            <a:off x="329363" y="3599264"/>
            <a:ext cx="15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Menentukan Kelas</a:t>
            </a:r>
            <a:endParaRPr/>
          </a:p>
        </p:txBody>
      </p:sp>
      <p:sp>
        <p:nvSpPr>
          <p:cNvPr id="797" name="Google Shape;797;p11"/>
          <p:cNvSpPr txBox="1"/>
          <p:nvPr/>
        </p:nvSpPr>
        <p:spPr>
          <a:xfrm>
            <a:off x="2223308" y="2507955"/>
            <a:ext cx="18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Mengambil K Data </a:t>
            </a:r>
            <a:endParaRPr/>
          </a:p>
        </p:txBody>
      </p:sp>
      <p:grpSp>
        <p:nvGrpSpPr>
          <p:cNvPr id="798" name="Google Shape;798;p11"/>
          <p:cNvGrpSpPr/>
          <p:nvPr/>
        </p:nvGrpSpPr>
        <p:grpSpPr>
          <a:xfrm>
            <a:off x="980346" y="958527"/>
            <a:ext cx="2343284" cy="778347"/>
            <a:chOff x="-1016079" y="2720099"/>
            <a:chExt cx="4324200" cy="902014"/>
          </a:xfrm>
        </p:grpSpPr>
        <p:sp>
          <p:nvSpPr>
            <p:cNvPr id="799" name="Google Shape;799;p11"/>
            <p:cNvSpPr txBox="1"/>
            <p:nvPr/>
          </p:nvSpPr>
          <p:spPr>
            <a:xfrm>
              <a:off x="332936" y="2720099"/>
              <a:ext cx="29262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/>
            </a:p>
          </p:txBody>
        </p:sp>
        <p:sp>
          <p:nvSpPr>
            <p:cNvPr id="800" name="Google Shape;800;p11"/>
            <p:cNvSpPr txBox="1"/>
            <p:nvPr/>
          </p:nvSpPr>
          <p:spPr>
            <a:xfrm>
              <a:off x="-1016079" y="3086913"/>
              <a:ext cx="43242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Dataset, Variabel K,</a:t>
              </a:r>
              <a:endParaRPr sz="12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Variabel μ</a:t>
              </a:r>
              <a:endParaRPr sz="12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11"/>
          <p:cNvSpPr txBox="1"/>
          <p:nvPr/>
        </p:nvSpPr>
        <p:spPr>
          <a:xfrm>
            <a:off x="3704078" y="958866"/>
            <a:ext cx="183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Hitung </a:t>
            </a:r>
            <a:r>
              <a:rPr b="1" i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Centroid </a:t>
            </a: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Kelas</a:t>
            </a:r>
            <a:endParaRPr/>
          </a:p>
        </p:txBody>
      </p:sp>
      <p:sp>
        <p:nvSpPr>
          <p:cNvPr id="802" name="Google Shape;802;p11"/>
          <p:cNvSpPr txBox="1"/>
          <p:nvPr/>
        </p:nvSpPr>
        <p:spPr>
          <a:xfrm>
            <a:off x="7003126" y="958715"/>
            <a:ext cx="18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Hitung Z-Distance</a:t>
            </a:r>
            <a:endParaRPr/>
          </a:p>
        </p:txBody>
      </p:sp>
      <p:sp>
        <p:nvSpPr>
          <p:cNvPr id="803" name="Google Shape;803;p11"/>
          <p:cNvSpPr txBox="1"/>
          <p:nvPr/>
        </p:nvSpPr>
        <p:spPr>
          <a:xfrm>
            <a:off x="6179264" y="2558736"/>
            <a:ext cx="183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Mengurutkan Z-Distance</a:t>
            </a:r>
            <a:endParaRPr/>
          </a:p>
        </p:txBody>
      </p:sp>
      <p:cxnSp>
        <p:nvCxnSpPr>
          <p:cNvPr id="804" name="Google Shape;804;p11"/>
          <p:cNvCxnSpPr/>
          <p:nvPr/>
        </p:nvCxnSpPr>
        <p:spPr>
          <a:xfrm>
            <a:off x="3402378" y="1025930"/>
            <a:ext cx="0" cy="793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05" name="Google Shape;805;p11"/>
          <p:cNvCxnSpPr/>
          <p:nvPr/>
        </p:nvCxnSpPr>
        <p:spPr>
          <a:xfrm>
            <a:off x="5611180" y="1025930"/>
            <a:ext cx="0" cy="793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06" name="Google Shape;806;p11"/>
          <p:cNvCxnSpPr/>
          <p:nvPr/>
        </p:nvCxnSpPr>
        <p:spPr>
          <a:xfrm>
            <a:off x="6910893" y="1025930"/>
            <a:ext cx="0" cy="793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07" name="Google Shape;807;p11"/>
          <p:cNvCxnSpPr/>
          <p:nvPr/>
        </p:nvCxnSpPr>
        <p:spPr>
          <a:xfrm>
            <a:off x="4141013" y="2560692"/>
            <a:ext cx="0" cy="793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08" name="Google Shape;808;p11"/>
          <p:cNvCxnSpPr/>
          <p:nvPr/>
        </p:nvCxnSpPr>
        <p:spPr>
          <a:xfrm>
            <a:off x="1967723" y="3688189"/>
            <a:ext cx="0" cy="793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09" name="Google Shape;809;p11"/>
          <p:cNvCxnSpPr/>
          <p:nvPr/>
        </p:nvCxnSpPr>
        <p:spPr>
          <a:xfrm>
            <a:off x="4737603" y="3834042"/>
            <a:ext cx="0" cy="793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10" name="Google Shape;810;p11"/>
          <p:cNvCxnSpPr/>
          <p:nvPr/>
        </p:nvCxnSpPr>
        <p:spPr>
          <a:xfrm rot="10800000">
            <a:off x="6095489" y="2443572"/>
            <a:ext cx="0" cy="793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811" name="Google Shape;81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4524be8f37_0_0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>
                <a:latin typeface="Verdana"/>
                <a:ea typeface="Verdana"/>
                <a:cs typeface="Verdana"/>
                <a:sym typeface="Verdana"/>
              </a:rPr>
              <a:t>K-Fold Cross Validation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17" name="Google Shape;817;g24524be8f3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613" y="1245677"/>
            <a:ext cx="4050175" cy="3037631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g24524be8f37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00" y="0"/>
            <a:ext cx="4559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2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2"/>
          <p:cNvSpPr txBox="1"/>
          <p:nvPr>
            <p:ph idx="1" type="subTitle"/>
          </p:nvPr>
        </p:nvSpPr>
        <p:spPr>
          <a:xfrm>
            <a:off x="457663" y="2790875"/>
            <a:ext cx="3890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Metodologi Penelitian</a:t>
            </a:r>
            <a:endParaRPr/>
          </a:p>
        </p:txBody>
      </p:sp>
      <p:pic>
        <p:nvPicPr>
          <p:cNvPr id="826" name="Google Shape;82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225" y="382325"/>
            <a:ext cx="2486075" cy="24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g26182a477a2_0_0"/>
          <p:cNvGrpSpPr/>
          <p:nvPr/>
        </p:nvGrpSpPr>
        <p:grpSpPr>
          <a:xfrm>
            <a:off x="2981029" y="1506547"/>
            <a:ext cx="3094176" cy="3272519"/>
            <a:chOff x="4087718" y="3009900"/>
            <a:chExt cx="2494700" cy="2941326"/>
          </a:xfrm>
        </p:grpSpPr>
        <p:sp>
          <p:nvSpPr>
            <p:cNvPr id="833" name="Google Shape;833;g26182a477a2_0_0"/>
            <p:cNvSpPr/>
            <p:nvPr/>
          </p:nvSpPr>
          <p:spPr>
            <a:xfrm>
              <a:off x="4089400" y="3009900"/>
              <a:ext cx="2493018" cy="2941326"/>
            </a:xfrm>
            <a:custGeom>
              <a:rect b="b" l="l" r="r" t="t"/>
              <a:pathLst>
                <a:path extrusionOk="0" h="21600" w="21600">
                  <a:moveTo>
                    <a:pt x="16439" y="0"/>
                  </a:moveTo>
                  <a:lnTo>
                    <a:pt x="21600" y="1296"/>
                  </a:lnTo>
                  <a:lnTo>
                    <a:pt x="21600" y="2388"/>
                  </a:lnTo>
                  <a:lnTo>
                    <a:pt x="16670" y="4346"/>
                  </a:lnTo>
                  <a:cubicBezTo>
                    <a:pt x="16670" y="4346"/>
                    <a:pt x="10123" y="5661"/>
                    <a:pt x="7967" y="10539"/>
                  </a:cubicBezTo>
                  <a:lnTo>
                    <a:pt x="8363" y="11602"/>
                  </a:lnTo>
                  <a:lnTo>
                    <a:pt x="8429" y="12609"/>
                  </a:lnTo>
                  <a:lnTo>
                    <a:pt x="10112" y="13617"/>
                  </a:lnTo>
                  <a:lnTo>
                    <a:pt x="10112" y="14540"/>
                  </a:lnTo>
                  <a:lnTo>
                    <a:pt x="12731" y="14932"/>
                  </a:lnTo>
                  <a:lnTo>
                    <a:pt x="12731" y="20817"/>
                  </a:lnTo>
                  <a:lnTo>
                    <a:pt x="12731" y="21600"/>
                  </a:lnTo>
                  <a:lnTo>
                    <a:pt x="5887" y="20173"/>
                  </a:lnTo>
                  <a:lnTo>
                    <a:pt x="1419" y="15995"/>
                  </a:lnTo>
                  <a:lnTo>
                    <a:pt x="1254" y="15099"/>
                  </a:lnTo>
                  <a:lnTo>
                    <a:pt x="957" y="14232"/>
                  </a:lnTo>
                  <a:lnTo>
                    <a:pt x="297" y="10418"/>
                  </a:lnTo>
                  <a:lnTo>
                    <a:pt x="0" y="9550"/>
                  </a:lnTo>
                  <a:lnTo>
                    <a:pt x="2377" y="6547"/>
                  </a:lnTo>
                  <a:lnTo>
                    <a:pt x="2146" y="5568"/>
                  </a:lnTo>
                  <a:lnTo>
                    <a:pt x="6184" y="3665"/>
                  </a:lnTo>
                  <a:lnTo>
                    <a:pt x="6151" y="2630"/>
                  </a:lnTo>
                  <a:lnTo>
                    <a:pt x="11015" y="1903"/>
                  </a:lnTo>
                  <a:lnTo>
                    <a:pt x="11114" y="923"/>
                  </a:lnTo>
                  <a:lnTo>
                    <a:pt x="15680" y="1063"/>
                  </a:lnTo>
                  <a:lnTo>
                    <a:pt x="16439" y="0"/>
                  </a:lnTo>
                  <a:close/>
                </a:path>
              </a:pathLst>
            </a:custGeom>
            <a:solidFill>
              <a:srgbClr val="475A5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g26182a477a2_0_0"/>
            <p:cNvSpPr/>
            <p:nvPr/>
          </p:nvSpPr>
          <p:spPr>
            <a:xfrm>
              <a:off x="5762436" y="3009900"/>
              <a:ext cx="817884" cy="443232"/>
            </a:xfrm>
            <a:custGeom>
              <a:rect b="b" l="l" r="r" t="t"/>
              <a:pathLst>
                <a:path extrusionOk="0" h="21600" w="21600">
                  <a:moveTo>
                    <a:pt x="3522" y="7117"/>
                  </a:moveTo>
                  <a:lnTo>
                    <a:pt x="0" y="17330"/>
                  </a:lnTo>
                  <a:lnTo>
                    <a:pt x="6876" y="21600"/>
                  </a:lnTo>
                  <a:lnTo>
                    <a:pt x="21600" y="8603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rgbClr val="0B7DB3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g26182a477a2_0_0"/>
            <p:cNvSpPr/>
            <p:nvPr/>
          </p:nvSpPr>
          <p:spPr>
            <a:xfrm>
              <a:off x="5372100" y="3136899"/>
              <a:ext cx="525798" cy="373356"/>
            </a:xfrm>
            <a:custGeom>
              <a:rect b="b" l="l" r="r" t="t"/>
              <a:pathLst>
                <a:path extrusionOk="0" h="21600" w="21600">
                  <a:moveTo>
                    <a:pt x="4383" y="21600"/>
                  </a:moveTo>
                  <a:lnTo>
                    <a:pt x="0" y="0"/>
                  </a:lnTo>
                  <a:lnTo>
                    <a:pt x="21600" y="1102"/>
                  </a:lnTo>
                  <a:lnTo>
                    <a:pt x="16122" y="13224"/>
                  </a:lnTo>
                  <a:lnTo>
                    <a:pt x="16122" y="21600"/>
                  </a:lnTo>
                  <a:close/>
                </a:path>
              </a:pathLst>
            </a:custGeom>
            <a:solidFill>
              <a:srgbClr val="4CC1E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g26182a477a2_0_0"/>
            <p:cNvSpPr/>
            <p:nvPr/>
          </p:nvSpPr>
          <p:spPr>
            <a:xfrm>
              <a:off x="4798917" y="3268945"/>
              <a:ext cx="664200" cy="435618"/>
            </a:xfrm>
            <a:custGeom>
              <a:rect b="b" l="l" r="r" t="t"/>
              <a:pathLst>
                <a:path extrusionOk="0" h="21600" w="21600">
                  <a:moveTo>
                    <a:pt x="0" y="4912"/>
                  </a:moveTo>
                  <a:lnTo>
                    <a:pt x="13629" y="21600"/>
                  </a:lnTo>
                  <a:lnTo>
                    <a:pt x="21600" y="18955"/>
                  </a:lnTo>
                  <a:lnTo>
                    <a:pt x="18255" y="0"/>
                  </a:lnTo>
                  <a:close/>
                </a:path>
              </a:pathLst>
            </a:custGeom>
            <a:solidFill>
              <a:srgbClr val="7D944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g26182a477a2_0_0"/>
            <p:cNvSpPr/>
            <p:nvPr/>
          </p:nvSpPr>
          <p:spPr>
            <a:xfrm>
              <a:off x="4335746" y="3506881"/>
              <a:ext cx="877554" cy="469908"/>
            </a:xfrm>
            <a:custGeom>
              <a:rect b="b" l="l" r="r" t="t"/>
              <a:pathLst>
                <a:path extrusionOk="0" h="21600" w="21600">
                  <a:moveTo>
                    <a:pt x="0" y="11968"/>
                  </a:moveTo>
                  <a:lnTo>
                    <a:pt x="17192" y="21600"/>
                  </a:lnTo>
                  <a:lnTo>
                    <a:pt x="21600" y="15470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g26182a477a2_0_0"/>
            <p:cNvSpPr/>
            <p:nvPr/>
          </p:nvSpPr>
          <p:spPr>
            <a:xfrm>
              <a:off x="4087718" y="3900582"/>
              <a:ext cx="962658" cy="40894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9719" y="19990"/>
                  </a:lnTo>
                  <a:lnTo>
                    <a:pt x="21600" y="10465"/>
                  </a:lnTo>
                  <a:lnTo>
                    <a:pt x="6184" y="0"/>
                  </a:lnTo>
                  <a:close/>
                </a:path>
              </a:pathLst>
            </a:custGeom>
            <a:solidFill>
              <a:srgbClr val="C6D4A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g26182a477a2_0_0"/>
            <p:cNvSpPr/>
            <p:nvPr/>
          </p:nvSpPr>
          <p:spPr>
            <a:xfrm>
              <a:off x="4121561" y="4393341"/>
              <a:ext cx="932202" cy="546102"/>
            </a:xfrm>
            <a:custGeom>
              <a:rect b="b" l="l" r="r" t="t"/>
              <a:pathLst>
                <a:path extrusionOk="0" h="21600" w="21600">
                  <a:moveTo>
                    <a:pt x="1766" y="21600"/>
                  </a:moveTo>
                  <a:lnTo>
                    <a:pt x="21600" y="7384"/>
                  </a:lnTo>
                  <a:lnTo>
                    <a:pt x="20099" y="0"/>
                  </a:lnTo>
                  <a:lnTo>
                    <a:pt x="0" y="1055"/>
                  </a:lnTo>
                  <a:close/>
                </a:path>
              </a:pathLst>
            </a:custGeom>
            <a:solidFill>
              <a:srgbClr val="FFCC4C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g26182a477a2_0_0"/>
            <p:cNvSpPr/>
            <p:nvPr/>
          </p:nvSpPr>
          <p:spPr>
            <a:xfrm>
              <a:off x="4234145" y="4727764"/>
              <a:ext cx="1022328" cy="801360"/>
            </a:xfrm>
            <a:custGeom>
              <a:rect b="b" l="l" r="r" t="t"/>
              <a:pathLst>
                <a:path extrusionOk="0" h="21600" w="21600">
                  <a:moveTo>
                    <a:pt x="0" y="9140"/>
                  </a:moveTo>
                  <a:lnTo>
                    <a:pt x="17495" y="0"/>
                  </a:lnTo>
                  <a:lnTo>
                    <a:pt x="21600" y="3697"/>
                  </a:lnTo>
                  <a:lnTo>
                    <a:pt x="10787" y="21600"/>
                  </a:lnTo>
                  <a:close/>
                </a:path>
              </a:pathLst>
            </a:custGeom>
            <a:solidFill>
              <a:srgbClr val="F7931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g26182a477a2_0_0"/>
            <p:cNvSpPr/>
            <p:nvPr/>
          </p:nvSpPr>
          <p:spPr>
            <a:xfrm>
              <a:off x="4775199" y="4991099"/>
              <a:ext cx="783594" cy="856008"/>
            </a:xfrm>
            <a:custGeom>
              <a:rect b="b" l="l" r="r" t="t"/>
              <a:pathLst>
                <a:path extrusionOk="0" h="21600" w="21600">
                  <a:moveTo>
                    <a:pt x="0" y="16761"/>
                  </a:moveTo>
                  <a:lnTo>
                    <a:pt x="13268" y="0"/>
                  </a:lnTo>
                  <a:lnTo>
                    <a:pt x="21600" y="134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1301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g26182a477a2_0_0"/>
            <p:cNvSpPr/>
            <p:nvPr/>
          </p:nvSpPr>
          <p:spPr>
            <a:xfrm>
              <a:off x="4775199" y="4127499"/>
              <a:ext cx="77490" cy="92718"/>
            </a:xfrm>
            <a:custGeom>
              <a:rect b="b" l="l" r="r" t="t"/>
              <a:pathLst>
                <a:path extrusionOk="0" h="21600" w="2160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561" y="4438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g26182a477a2_0_0"/>
            <p:cNvSpPr/>
            <p:nvPr/>
          </p:nvSpPr>
          <p:spPr>
            <a:xfrm>
              <a:off x="4864099" y="4127499"/>
              <a:ext cx="77490" cy="88884"/>
            </a:xfrm>
            <a:custGeom>
              <a:rect b="b" l="l" r="r" t="t"/>
              <a:pathLst>
                <a:path extrusionOk="0" h="21600" w="21600">
                  <a:moveTo>
                    <a:pt x="10623" y="21600"/>
                  </a:moveTo>
                  <a:lnTo>
                    <a:pt x="10623" y="17280"/>
                  </a:lnTo>
                  <a:lnTo>
                    <a:pt x="0" y="17280"/>
                  </a:lnTo>
                  <a:lnTo>
                    <a:pt x="0" y="12343"/>
                  </a:lnTo>
                  <a:lnTo>
                    <a:pt x="7082" y="0"/>
                  </a:lnTo>
                  <a:lnTo>
                    <a:pt x="19121" y="0"/>
                  </a:lnTo>
                  <a:lnTo>
                    <a:pt x="19121" y="12034"/>
                  </a:lnTo>
                  <a:lnTo>
                    <a:pt x="21600" y="12034"/>
                  </a:lnTo>
                  <a:lnTo>
                    <a:pt x="20892" y="17280"/>
                  </a:lnTo>
                  <a:lnTo>
                    <a:pt x="19121" y="17280"/>
                  </a:lnTo>
                  <a:lnTo>
                    <a:pt x="19121" y="21600"/>
                  </a:lnTo>
                  <a:lnTo>
                    <a:pt x="10623" y="21600"/>
                  </a:lnTo>
                  <a:close/>
                  <a:moveTo>
                    <a:pt x="10623" y="10800"/>
                  </a:moveTo>
                  <a:cubicBezTo>
                    <a:pt x="10623" y="9257"/>
                    <a:pt x="10623" y="6789"/>
                    <a:pt x="10977" y="5246"/>
                  </a:cubicBezTo>
                  <a:cubicBezTo>
                    <a:pt x="10269" y="6789"/>
                    <a:pt x="8852" y="10183"/>
                    <a:pt x="7790" y="12034"/>
                  </a:cubicBezTo>
                  <a:lnTo>
                    <a:pt x="10623" y="12034"/>
                  </a:lnTo>
                  <a:lnTo>
                    <a:pt x="10623" y="108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g26182a477a2_0_0"/>
            <p:cNvSpPr/>
            <p:nvPr/>
          </p:nvSpPr>
          <p:spPr>
            <a:xfrm>
              <a:off x="4775199" y="4483099"/>
              <a:ext cx="77490" cy="92718"/>
            </a:xfrm>
            <a:custGeom>
              <a:rect b="b" l="l" r="r" t="t"/>
              <a:pathLst>
                <a:path extrusionOk="0" h="21600" w="2160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561" y="4438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g26182a477a2_0_0"/>
            <p:cNvSpPr/>
            <p:nvPr/>
          </p:nvSpPr>
          <p:spPr>
            <a:xfrm>
              <a:off x="4851400" y="4483099"/>
              <a:ext cx="76194" cy="92718"/>
            </a:xfrm>
            <a:custGeom>
              <a:rect b="b" l="l" r="r" t="t"/>
              <a:pathLst>
                <a:path extrusionOk="0" h="21600" w="21600">
                  <a:moveTo>
                    <a:pt x="360" y="6214"/>
                  </a:moveTo>
                  <a:cubicBezTo>
                    <a:pt x="720" y="3847"/>
                    <a:pt x="2160" y="0"/>
                    <a:pt x="10800" y="0"/>
                  </a:cubicBezTo>
                  <a:cubicBezTo>
                    <a:pt x="16560" y="0"/>
                    <a:pt x="20880" y="1775"/>
                    <a:pt x="20880" y="5918"/>
                  </a:cubicBezTo>
                  <a:cubicBezTo>
                    <a:pt x="20880" y="8285"/>
                    <a:pt x="18720" y="9764"/>
                    <a:pt x="16920" y="10060"/>
                  </a:cubicBezTo>
                  <a:lnTo>
                    <a:pt x="16920" y="10060"/>
                  </a:lnTo>
                  <a:cubicBezTo>
                    <a:pt x="18720" y="10356"/>
                    <a:pt x="21600" y="11540"/>
                    <a:pt x="21600" y="15090"/>
                  </a:cubicBezTo>
                  <a:cubicBezTo>
                    <a:pt x="21600" y="18641"/>
                    <a:pt x="19080" y="21600"/>
                    <a:pt x="10800" y="21600"/>
                  </a:cubicBezTo>
                  <a:cubicBezTo>
                    <a:pt x="2160" y="21600"/>
                    <a:pt x="360" y="17753"/>
                    <a:pt x="0" y="15090"/>
                  </a:cubicBezTo>
                  <a:lnTo>
                    <a:pt x="9000" y="15090"/>
                  </a:lnTo>
                  <a:cubicBezTo>
                    <a:pt x="9000" y="16570"/>
                    <a:pt x="9360" y="17458"/>
                    <a:pt x="10440" y="17458"/>
                  </a:cubicBezTo>
                  <a:cubicBezTo>
                    <a:pt x="11520" y="17458"/>
                    <a:pt x="11880" y="16570"/>
                    <a:pt x="11880" y="15090"/>
                  </a:cubicBezTo>
                  <a:cubicBezTo>
                    <a:pt x="11880" y="13315"/>
                    <a:pt x="11520" y="12723"/>
                    <a:pt x="9360" y="12723"/>
                  </a:cubicBezTo>
                  <a:lnTo>
                    <a:pt x="7200" y="12723"/>
                  </a:lnTo>
                  <a:lnTo>
                    <a:pt x="7200" y="8285"/>
                  </a:lnTo>
                  <a:lnTo>
                    <a:pt x="9360" y="8285"/>
                  </a:lnTo>
                  <a:cubicBezTo>
                    <a:pt x="11160" y="8285"/>
                    <a:pt x="11880" y="7693"/>
                    <a:pt x="11880" y="6214"/>
                  </a:cubicBezTo>
                  <a:cubicBezTo>
                    <a:pt x="11880" y="5030"/>
                    <a:pt x="11520" y="4438"/>
                    <a:pt x="10800" y="4438"/>
                  </a:cubicBezTo>
                  <a:cubicBezTo>
                    <a:pt x="9720" y="4438"/>
                    <a:pt x="9360" y="5030"/>
                    <a:pt x="9360" y="6510"/>
                  </a:cubicBezTo>
                  <a:lnTo>
                    <a:pt x="360" y="65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g26182a477a2_0_0"/>
            <p:cNvSpPr/>
            <p:nvPr/>
          </p:nvSpPr>
          <p:spPr>
            <a:xfrm>
              <a:off x="4965699" y="4851399"/>
              <a:ext cx="77490" cy="92718"/>
            </a:xfrm>
            <a:custGeom>
              <a:rect b="b" l="l" r="r" t="t"/>
              <a:pathLst>
                <a:path extrusionOk="0" h="21600" w="2160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622"/>
                    <a:pt x="9207" y="109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g26182a477a2_0_0"/>
            <p:cNvSpPr/>
            <p:nvPr/>
          </p:nvSpPr>
          <p:spPr>
            <a:xfrm>
              <a:off x="5054600" y="4851400"/>
              <a:ext cx="72414" cy="90180"/>
            </a:xfrm>
            <a:custGeom>
              <a:rect b="b" l="l" r="r" t="t"/>
              <a:pathLst>
                <a:path extrusionOk="0" h="21600" w="21600">
                  <a:moveTo>
                    <a:pt x="379" y="21600"/>
                  </a:moveTo>
                  <a:lnTo>
                    <a:pt x="379" y="21296"/>
                  </a:lnTo>
                  <a:cubicBezTo>
                    <a:pt x="379" y="15515"/>
                    <a:pt x="3789" y="12777"/>
                    <a:pt x="6821" y="10952"/>
                  </a:cubicBezTo>
                  <a:cubicBezTo>
                    <a:pt x="9853" y="8823"/>
                    <a:pt x="11368" y="7910"/>
                    <a:pt x="11368" y="6389"/>
                  </a:cubicBezTo>
                  <a:cubicBezTo>
                    <a:pt x="11368" y="5476"/>
                    <a:pt x="11368" y="4563"/>
                    <a:pt x="10232" y="4563"/>
                  </a:cubicBezTo>
                  <a:cubicBezTo>
                    <a:pt x="9095" y="4563"/>
                    <a:pt x="8716" y="5476"/>
                    <a:pt x="8716" y="7910"/>
                  </a:cubicBezTo>
                  <a:lnTo>
                    <a:pt x="0" y="7910"/>
                  </a:lnTo>
                  <a:cubicBezTo>
                    <a:pt x="0" y="5476"/>
                    <a:pt x="758" y="0"/>
                    <a:pt x="10990" y="0"/>
                  </a:cubicBezTo>
                  <a:cubicBezTo>
                    <a:pt x="17811" y="0"/>
                    <a:pt x="21221" y="2738"/>
                    <a:pt x="21221" y="6693"/>
                  </a:cubicBezTo>
                  <a:cubicBezTo>
                    <a:pt x="21221" y="9431"/>
                    <a:pt x="20084" y="10952"/>
                    <a:pt x="15537" y="13386"/>
                  </a:cubicBezTo>
                  <a:cubicBezTo>
                    <a:pt x="13263" y="14603"/>
                    <a:pt x="12126" y="15515"/>
                    <a:pt x="11747" y="16124"/>
                  </a:cubicBezTo>
                  <a:lnTo>
                    <a:pt x="21600" y="16124"/>
                  </a:lnTo>
                  <a:lnTo>
                    <a:pt x="20463" y="21600"/>
                  </a:lnTo>
                  <a:lnTo>
                    <a:pt x="379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g26182a477a2_0_0"/>
            <p:cNvSpPr/>
            <p:nvPr/>
          </p:nvSpPr>
          <p:spPr>
            <a:xfrm>
              <a:off x="5295899" y="5079999"/>
              <a:ext cx="77490" cy="92718"/>
            </a:xfrm>
            <a:custGeom>
              <a:rect b="b" l="l" r="r" t="t"/>
              <a:pathLst>
                <a:path extrusionOk="0" h="21600" w="2160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622"/>
                    <a:pt x="9207" y="109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g26182a477a2_0_0"/>
            <p:cNvSpPr/>
            <p:nvPr/>
          </p:nvSpPr>
          <p:spPr>
            <a:xfrm>
              <a:off x="5384799" y="5079999"/>
              <a:ext cx="40662" cy="88884"/>
            </a:xfrm>
            <a:custGeom>
              <a:rect b="b" l="l" r="r" t="t"/>
              <a:pathLst>
                <a:path extrusionOk="0" h="21600" w="21600">
                  <a:moveTo>
                    <a:pt x="4725" y="21600"/>
                  </a:moveTo>
                  <a:lnTo>
                    <a:pt x="4725" y="6789"/>
                  </a:lnTo>
                  <a:cubicBezTo>
                    <a:pt x="2700" y="6789"/>
                    <a:pt x="675" y="6480"/>
                    <a:pt x="0" y="6480"/>
                  </a:cubicBezTo>
                  <a:lnTo>
                    <a:pt x="0" y="1851"/>
                  </a:lnTo>
                  <a:cubicBezTo>
                    <a:pt x="4050" y="1851"/>
                    <a:pt x="7425" y="926"/>
                    <a:pt x="8775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25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g26182a477a2_0_0"/>
            <p:cNvSpPr/>
            <p:nvPr/>
          </p:nvSpPr>
          <p:spPr>
            <a:xfrm>
              <a:off x="5892799" y="3276599"/>
              <a:ext cx="77490" cy="92718"/>
            </a:xfrm>
            <a:custGeom>
              <a:rect b="b" l="l" r="r" t="t"/>
              <a:pathLst>
                <a:path extrusionOk="0" h="21600" w="2160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551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561" y="4734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g26182a477a2_0_0"/>
            <p:cNvSpPr/>
            <p:nvPr/>
          </p:nvSpPr>
          <p:spPr>
            <a:xfrm>
              <a:off x="5981699" y="3276599"/>
              <a:ext cx="77490" cy="92764"/>
            </a:xfrm>
            <a:custGeom>
              <a:rect b="b" l="l" r="r" t="t"/>
              <a:pathLst>
                <a:path extrusionOk="0" h="21325" w="21600">
                  <a:moveTo>
                    <a:pt x="0" y="14886"/>
                  </a:moveTo>
                  <a:cubicBezTo>
                    <a:pt x="0" y="12843"/>
                    <a:pt x="1416" y="11092"/>
                    <a:pt x="3895" y="10216"/>
                  </a:cubicBezTo>
                  <a:cubicBezTo>
                    <a:pt x="1416" y="9341"/>
                    <a:pt x="708" y="7589"/>
                    <a:pt x="708" y="5838"/>
                  </a:cubicBezTo>
                  <a:cubicBezTo>
                    <a:pt x="708" y="3503"/>
                    <a:pt x="2479" y="0"/>
                    <a:pt x="10623" y="0"/>
                  </a:cubicBezTo>
                  <a:cubicBezTo>
                    <a:pt x="18413" y="0"/>
                    <a:pt x="20892" y="2919"/>
                    <a:pt x="20892" y="5838"/>
                  </a:cubicBezTo>
                  <a:cubicBezTo>
                    <a:pt x="20892" y="7881"/>
                    <a:pt x="19830" y="9049"/>
                    <a:pt x="17705" y="9924"/>
                  </a:cubicBezTo>
                  <a:cubicBezTo>
                    <a:pt x="20184" y="10800"/>
                    <a:pt x="21600" y="12551"/>
                    <a:pt x="21600" y="14886"/>
                  </a:cubicBezTo>
                  <a:cubicBezTo>
                    <a:pt x="21600" y="17805"/>
                    <a:pt x="19829" y="21308"/>
                    <a:pt x="10269" y="21308"/>
                  </a:cubicBezTo>
                  <a:cubicBezTo>
                    <a:pt x="2479" y="21600"/>
                    <a:pt x="0" y="18097"/>
                    <a:pt x="0" y="14886"/>
                  </a:cubicBezTo>
                  <a:close/>
                  <a:moveTo>
                    <a:pt x="9207" y="6130"/>
                  </a:moveTo>
                  <a:cubicBezTo>
                    <a:pt x="9207" y="7589"/>
                    <a:pt x="9561" y="8173"/>
                    <a:pt x="10623" y="8173"/>
                  </a:cubicBezTo>
                  <a:cubicBezTo>
                    <a:pt x="11685" y="8173"/>
                    <a:pt x="12040" y="7589"/>
                    <a:pt x="12040" y="6130"/>
                  </a:cubicBezTo>
                  <a:cubicBezTo>
                    <a:pt x="12040" y="4670"/>
                    <a:pt x="11686" y="4086"/>
                    <a:pt x="10623" y="4086"/>
                  </a:cubicBezTo>
                  <a:cubicBezTo>
                    <a:pt x="9915" y="4086"/>
                    <a:pt x="9207" y="4670"/>
                    <a:pt x="9207" y="6130"/>
                  </a:cubicBezTo>
                  <a:close/>
                  <a:moveTo>
                    <a:pt x="12394" y="15178"/>
                  </a:moveTo>
                  <a:cubicBezTo>
                    <a:pt x="12394" y="13427"/>
                    <a:pt x="12040" y="12551"/>
                    <a:pt x="10977" y="12551"/>
                  </a:cubicBezTo>
                  <a:cubicBezTo>
                    <a:pt x="9915" y="12551"/>
                    <a:pt x="9561" y="13427"/>
                    <a:pt x="9561" y="15178"/>
                  </a:cubicBezTo>
                  <a:cubicBezTo>
                    <a:pt x="9561" y="16930"/>
                    <a:pt x="10269" y="17514"/>
                    <a:pt x="10977" y="17514"/>
                  </a:cubicBezTo>
                  <a:cubicBezTo>
                    <a:pt x="11685" y="17514"/>
                    <a:pt x="12394" y="16930"/>
                    <a:pt x="12394" y="15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g26182a477a2_0_0"/>
            <p:cNvSpPr/>
            <p:nvPr/>
          </p:nvSpPr>
          <p:spPr>
            <a:xfrm>
              <a:off x="5524499" y="3365499"/>
              <a:ext cx="77490" cy="92718"/>
            </a:xfrm>
            <a:custGeom>
              <a:rect b="b" l="l" r="r" t="t"/>
              <a:pathLst>
                <a:path extrusionOk="0" h="21600" w="2160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551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g26182a477a2_0_0"/>
            <p:cNvSpPr/>
            <p:nvPr/>
          </p:nvSpPr>
          <p:spPr>
            <a:xfrm>
              <a:off x="5613400" y="3365499"/>
              <a:ext cx="69876" cy="8888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4937"/>
                  </a:lnTo>
                  <a:cubicBezTo>
                    <a:pt x="18065" y="8949"/>
                    <a:pt x="14138" y="15429"/>
                    <a:pt x="12960" y="21600"/>
                  </a:cubicBezTo>
                  <a:lnTo>
                    <a:pt x="1964" y="21600"/>
                  </a:lnTo>
                  <a:cubicBezTo>
                    <a:pt x="3535" y="15120"/>
                    <a:pt x="8247" y="8331"/>
                    <a:pt x="11782" y="5554"/>
                  </a:cubicBezTo>
                  <a:lnTo>
                    <a:pt x="0" y="5554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g26182a477a2_0_0"/>
            <p:cNvSpPr/>
            <p:nvPr/>
          </p:nvSpPr>
          <p:spPr>
            <a:xfrm>
              <a:off x="5206999" y="3517899"/>
              <a:ext cx="77490" cy="92718"/>
            </a:xfrm>
            <a:custGeom>
              <a:rect b="b" l="l" r="r" t="t"/>
              <a:pathLst>
                <a:path extrusionOk="0" h="21600" w="2160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551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g26182a477a2_0_0"/>
            <p:cNvSpPr/>
            <p:nvPr/>
          </p:nvSpPr>
          <p:spPr>
            <a:xfrm>
              <a:off x="5295900" y="3517900"/>
              <a:ext cx="76194" cy="93960"/>
            </a:xfrm>
            <a:custGeom>
              <a:rect b="b" l="l" r="r" t="t"/>
              <a:pathLst>
                <a:path extrusionOk="0" h="21600" w="21600">
                  <a:moveTo>
                    <a:pt x="12600" y="6130"/>
                  </a:moveTo>
                  <a:cubicBezTo>
                    <a:pt x="12600" y="5546"/>
                    <a:pt x="12240" y="4670"/>
                    <a:pt x="11160" y="4670"/>
                  </a:cubicBezTo>
                  <a:cubicBezTo>
                    <a:pt x="10080" y="4670"/>
                    <a:pt x="9360" y="5838"/>
                    <a:pt x="9360" y="8465"/>
                  </a:cubicBezTo>
                  <a:cubicBezTo>
                    <a:pt x="10800" y="7881"/>
                    <a:pt x="12240" y="7297"/>
                    <a:pt x="14040" y="7297"/>
                  </a:cubicBezTo>
                  <a:cubicBezTo>
                    <a:pt x="18720" y="7297"/>
                    <a:pt x="21600" y="9924"/>
                    <a:pt x="21600" y="13719"/>
                  </a:cubicBezTo>
                  <a:cubicBezTo>
                    <a:pt x="21600" y="18097"/>
                    <a:pt x="18360" y="21600"/>
                    <a:pt x="10800" y="21600"/>
                  </a:cubicBezTo>
                  <a:cubicBezTo>
                    <a:pt x="2520" y="21600"/>
                    <a:pt x="0" y="17514"/>
                    <a:pt x="0" y="11092"/>
                  </a:cubicBezTo>
                  <a:cubicBezTo>
                    <a:pt x="0" y="3211"/>
                    <a:pt x="4320" y="0"/>
                    <a:pt x="11160" y="0"/>
                  </a:cubicBezTo>
                  <a:cubicBezTo>
                    <a:pt x="19440" y="0"/>
                    <a:pt x="20880" y="3795"/>
                    <a:pt x="20880" y="5838"/>
                  </a:cubicBezTo>
                  <a:lnTo>
                    <a:pt x="12600" y="5838"/>
                  </a:lnTo>
                  <a:close/>
                  <a:moveTo>
                    <a:pt x="12600" y="14303"/>
                  </a:moveTo>
                  <a:cubicBezTo>
                    <a:pt x="12600" y="12551"/>
                    <a:pt x="12240" y="11676"/>
                    <a:pt x="11160" y="11676"/>
                  </a:cubicBezTo>
                  <a:cubicBezTo>
                    <a:pt x="10080" y="11676"/>
                    <a:pt x="9720" y="11968"/>
                    <a:pt x="9720" y="14303"/>
                  </a:cubicBezTo>
                  <a:cubicBezTo>
                    <a:pt x="9720" y="16346"/>
                    <a:pt x="10080" y="17222"/>
                    <a:pt x="11160" y="17222"/>
                  </a:cubicBezTo>
                  <a:cubicBezTo>
                    <a:pt x="12240" y="17222"/>
                    <a:pt x="12600" y="16638"/>
                    <a:pt x="12600" y="14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g26182a477a2_0_0"/>
            <p:cNvSpPr/>
            <p:nvPr/>
          </p:nvSpPr>
          <p:spPr>
            <a:xfrm>
              <a:off x="4940299" y="3809999"/>
              <a:ext cx="77490" cy="92718"/>
            </a:xfrm>
            <a:custGeom>
              <a:rect b="b" l="l" r="r" t="t"/>
              <a:pathLst>
                <a:path extrusionOk="0" h="21600" w="2160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622"/>
                    <a:pt x="9207" y="1094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g26182a477a2_0_0"/>
            <p:cNvSpPr/>
            <p:nvPr/>
          </p:nvSpPr>
          <p:spPr>
            <a:xfrm>
              <a:off x="5029200" y="3810000"/>
              <a:ext cx="74952" cy="90180"/>
            </a:xfrm>
            <a:custGeom>
              <a:rect b="b" l="l" r="r" t="t"/>
              <a:pathLst>
                <a:path extrusionOk="0" h="21600" w="21600">
                  <a:moveTo>
                    <a:pt x="19769" y="5172"/>
                  </a:moveTo>
                  <a:lnTo>
                    <a:pt x="9153" y="5172"/>
                  </a:lnTo>
                  <a:lnTo>
                    <a:pt x="8786" y="7606"/>
                  </a:lnTo>
                  <a:cubicBezTo>
                    <a:pt x="9519" y="6997"/>
                    <a:pt x="10983" y="6693"/>
                    <a:pt x="13546" y="6693"/>
                  </a:cubicBezTo>
                  <a:cubicBezTo>
                    <a:pt x="18671" y="6693"/>
                    <a:pt x="21600" y="9431"/>
                    <a:pt x="21600" y="13690"/>
                  </a:cubicBezTo>
                  <a:cubicBezTo>
                    <a:pt x="21600" y="19470"/>
                    <a:pt x="16841" y="21600"/>
                    <a:pt x="10617" y="21600"/>
                  </a:cubicBezTo>
                  <a:cubicBezTo>
                    <a:pt x="2929" y="21600"/>
                    <a:pt x="366" y="18558"/>
                    <a:pt x="0" y="14907"/>
                  </a:cubicBezTo>
                  <a:lnTo>
                    <a:pt x="9153" y="14907"/>
                  </a:lnTo>
                  <a:cubicBezTo>
                    <a:pt x="9153" y="16428"/>
                    <a:pt x="9519" y="17037"/>
                    <a:pt x="10617" y="17037"/>
                  </a:cubicBezTo>
                  <a:cubicBezTo>
                    <a:pt x="11715" y="17037"/>
                    <a:pt x="12081" y="16124"/>
                    <a:pt x="12081" y="13994"/>
                  </a:cubicBezTo>
                  <a:cubicBezTo>
                    <a:pt x="12081" y="11865"/>
                    <a:pt x="11715" y="11256"/>
                    <a:pt x="10617" y="11256"/>
                  </a:cubicBezTo>
                  <a:cubicBezTo>
                    <a:pt x="9885" y="11256"/>
                    <a:pt x="9153" y="11561"/>
                    <a:pt x="8786" y="12777"/>
                  </a:cubicBezTo>
                  <a:lnTo>
                    <a:pt x="366" y="12473"/>
                  </a:lnTo>
                  <a:cubicBezTo>
                    <a:pt x="732" y="10039"/>
                    <a:pt x="2197" y="3346"/>
                    <a:pt x="2563" y="0"/>
                  </a:cubicBezTo>
                  <a:lnTo>
                    <a:pt x="21600" y="0"/>
                  </a:lnTo>
                  <a:lnTo>
                    <a:pt x="19769" y="517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g26182a477a2_0_0"/>
          <p:cNvGrpSpPr/>
          <p:nvPr/>
        </p:nvGrpSpPr>
        <p:grpSpPr>
          <a:xfrm>
            <a:off x="5306188" y="3165843"/>
            <a:ext cx="2885015" cy="669186"/>
            <a:chOff x="8921977" y="1466725"/>
            <a:chExt cx="2937000" cy="920856"/>
          </a:xfrm>
        </p:grpSpPr>
        <p:sp>
          <p:nvSpPr>
            <p:cNvPr id="859" name="Google Shape;859;g26182a477a2_0_0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alibri"/>
                  <a:ea typeface="Calibri"/>
                  <a:cs typeface="Calibri"/>
                  <a:sym typeface="Calibri"/>
                </a:rPr>
                <a:t>Analisis Kebutuhan</a:t>
              </a:r>
              <a:endParaRPr/>
            </a:p>
          </p:txBody>
        </p:sp>
        <p:sp>
          <p:nvSpPr>
            <p:cNvPr id="860" name="Google Shape;860;g26182a477a2_0_0"/>
            <p:cNvSpPr txBox="1"/>
            <p:nvPr/>
          </p:nvSpPr>
          <p:spPr>
            <a:xfrm>
              <a:off x="8929772" y="1925881"/>
              <a:ext cx="292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30200" lvl="0" marL="457200" marR="0" rtl="0" algn="just">
                <a:spcBef>
                  <a:spcPts val="0"/>
                </a:spcBef>
                <a:spcAft>
                  <a:spcPts val="0"/>
                </a:spcAft>
                <a:buSzPts val="1600"/>
                <a:buChar char="●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Gejala, Kerusakan, dan Bobot</a:t>
              </a:r>
              <a:endParaRPr sz="1600"/>
            </a:p>
          </p:txBody>
        </p:sp>
      </p:grpSp>
      <p:grpSp>
        <p:nvGrpSpPr>
          <p:cNvPr id="861" name="Google Shape;861;g26182a477a2_0_0"/>
          <p:cNvGrpSpPr/>
          <p:nvPr/>
        </p:nvGrpSpPr>
        <p:grpSpPr>
          <a:xfrm>
            <a:off x="5858577" y="4042954"/>
            <a:ext cx="2379264" cy="669186"/>
            <a:chOff x="8921977" y="4073386"/>
            <a:chExt cx="2937000" cy="920856"/>
          </a:xfrm>
        </p:grpSpPr>
        <p:sp>
          <p:nvSpPr>
            <p:cNvPr id="862" name="Google Shape;862;g26182a477a2_0_0"/>
            <p:cNvSpPr txBox="1"/>
            <p:nvPr/>
          </p:nvSpPr>
          <p:spPr>
            <a:xfrm>
              <a:off x="8921977" y="407338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alibri"/>
                  <a:ea typeface="Calibri"/>
                  <a:cs typeface="Calibri"/>
                  <a:sym typeface="Calibri"/>
                </a:rPr>
                <a:t>Tipe Penelitian</a:t>
              </a:r>
              <a:endParaRPr/>
            </a:p>
          </p:txBody>
        </p:sp>
        <p:sp>
          <p:nvSpPr>
            <p:cNvPr id="863" name="Google Shape;863;g26182a477a2_0_0"/>
            <p:cNvSpPr txBox="1"/>
            <p:nvPr/>
          </p:nvSpPr>
          <p:spPr>
            <a:xfrm>
              <a:off x="8929772" y="4532542"/>
              <a:ext cx="292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30200" lvl="0" marL="457200" marR="0" rtl="0" algn="just">
                <a:spcBef>
                  <a:spcPts val="0"/>
                </a:spcBef>
                <a:spcAft>
                  <a:spcPts val="0"/>
                </a:spcAft>
                <a:buSzPts val="1600"/>
                <a:buChar char="●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Non-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:go="http://customooxmlschemas.google.com/" textRoundtripDataId="0"/>
                    </a:ext>
                  </a:extLst>
                </a:rPr>
                <a:t>Implementatif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, Analitik</a:t>
              </a:r>
              <a:endParaRPr sz="1600"/>
            </a:p>
          </p:txBody>
        </p:sp>
      </p:grpSp>
      <p:grpSp>
        <p:nvGrpSpPr>
          <p:cNvPr id="864" name="Google Shape;864;g26182a477a2_0_0"/>
          <p:cNvGrpSpPr/>
          <p:nvPr/>
        </p:nvGrpSpPr>
        <p:grpSpPr>
          <a:xfrm>
            <a:off x="81585" y="3251073"/>
            <a:ext cx="2776640" cy="669186"/>
            <a:chOff x="332936" y="2627766"/>
            <a:chExt cx="2937000" cy="920856"/>
          </a:xfrm>
        </p:grpSpPr>
        <p:sp>
          <p:nvSpPr>
            <p:cNvPr id="865" name="Google Shape;865;g26182a477a2_0_0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alibri"/>
                  <a:ea typeface="Calibri"/>
                  <a:cs typeface="Calibri"/>
                  <a:sym typeface="Calibri"/>
                </a:rPr>
                <a:t>Pengumpulan Data</a:t>
              </a:r>
              <a:endParaRPr/>
            </a:p>
          </p:txBody>
        </p:sp>
        <p:sp>
          <p:nvSpPr>
            <p:cNvPr id="866" name="Google Shape;866;g26182a477a2_0_0"/>
            <p:cNvSpPr txBox="1"/>
            <p:nvPr/>
          </p:nvSpPr>
          <p:spPr>
            <a:xfrm>
              <a:off x="340731" y="3086922"/>
              <a:ext cx="292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30200" lvl="0" marL="457200" marR="0" rtl="0" algn="just">
                <a:spcBef>
                  <a:spcPts val="0"/>
                </a:spcBef>
                <a:spcAft>
                  <a:spcPts val="0"/>
                </a:spcAft>
                <a:buSzPts val="1600"/>
                <a:buChar char="●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Bengkel Ricardo Matic</a:t>
              </a:r>
              <a:endParaRPr sz="1600"/>
            </a:p>
          </p:txBody>
        </p:sp>
      </p:grpSp>
      <p:sp>
        <p:nvSpPr>
          <p:cNvPr id="867" name="Google Shape;867;g26182a477a2_0_0"/>
          <p:cNvSpPr txBox="1"/>
          <p:nvPr/>
        </p:nvSpPr>
        <p:spPr>
          <a:xfrm>
            <a:off x="489675" y="4209843"/>
            <a:ext cx="2685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Strategi Penelitian</a:t>
            </a:r>
            <a:endParaRPr/>
          </a:p>
        </p:txBody>
      </p:sp>
      <p:grpSp>
        <p:nvGrpSpPr>
          <p:cNvPr id="868" name="Google Shape;868;g26182a477a2_0_0"/>
          <p:cNvGrpSpPr/>
          <p:nvPr/>
        </p:nvGrpSpPr>
        <p:grpSpPr>
          <a:xfrm>
            <a:off x="5196859" y="2496653"/>
            <a:ext cx="3040970" cy="669186"/>
            <a:chOff x="8921977" y="1466725"/>
            <a:chExt cx="2937000" cy="920856"/>
          </a:xfrm>
        </p:grpSpPr>
        <p:sp>
          <p:nvSpPr>
            <p:cNvPr id="869" name="Google Shape;869;g26182a477a2_0_0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alibri"/>
                  <a:ea typeface="Calibri"/>
                  <a:cs typeface="Calibri"/>
                  <a:sym typeface="Calibri"/>
                </a:rPr>
                <a:t>Perancangan Sistem</a:t>
              </a:r>
              <a:endParaRPr/>
            </a:p>
          </p:txBody>
        </p:sp>
        <p:sp>
          <p:nvSpPr>
            <p:cNvPr id="870" name="Google Shape;870;g26182a477a2_0_0"/>
            <p:cNvSpPr txBox="1"/>
            <p:nvPr/>
          </p:nvSpPr>
          <p:spPr>
            <a:xfrm>
              <a:off x="8929772" y="1925881"/>
              <a:ext cx="292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g26182a477a2_0_0"/>
          <p:cNvGrpSpPr/>
          <p:nvPr/>
        </p:nvGrpSpPr>
        <p:grpSpPr>
          <a:xfrm>
            <a:off x="0" y="2020800"/>
            <a:ext cx="3094052" cy="669196"/>
            <a:chOff x="332928" y="2627752"/>
            <a:chExt cx="3098700" cy="920870"/>
          </a:xfrm>
        </p:grpSpPr>
        <p:sp>
          <p:nvSpPr>
            <p:cNvPr id="872" name="Google Shape;872;g26182a477a2_0_0"/>
            <p:cNvSpPr txBox="1"/>
            <p:nvPr/>
          </p:nvSpPr>
          <p:spPr>
            <a:xfrm>
              <a:off x="332928" y="2627752"/>
              <a:ext cx="309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alibri"/>
                  <a:ea typeface="Calibri"/>
                  <a:cs typeface="Calibri"/>
                  <a:sym typeface="Calibri"/>
                </a:rPr>
                <a:t>Implementasi Sistem</a:t>
              </a:r>
              <a:endParaRPr/>
            </a:p>
          </p:txBody>
        </p:sp>
        <p:sp>
          <p:nvSpPr>
            <p:cNvPr id="873" name="Google Shape;873;g26182a477a2_0_0"/>
            <p:cNvSpPr txBox="1"/>
            <p:nvPr/>
          </p:nvSpPr>
          <p:spPr>
            <a:xfrm>
              <a:off x="340731" y="3086922"/>
              <a:ext cx="292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30200" lvl="0" marL="457200" marR="0" rtl="0" algn="just">
                <a:spcBef>
                  <a:spcPts val="0"/>
                </a:spcBef>
                <a:spcAft>
                  <a:spcPts val="0"/>
                </a:spcAft>
                <a:buSzPts val="1600"/>
                <a:buChar char="●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marR="0" rtl="0" algn="just">
                <a:spcBef>
                  <a:spcPts val="0"/>
                </a:spcBef>
                <a:spcAft>
                  <a:spcPts val="0"/>
                </a:spcAft>
                <a:buSzPts val="1600"/>
                <a:buFont typeface="Calibri"/>
                <a:buChar char="●"/>
              </a:pPr>
              <a:r>
                <a:rPr i="1" lang="en" sz="1600">
                  <a:latin typeface="Calibri"/>
                  <a:ea typeface="Calibri"/>
                  <a:cs typeface="Calibri"/>
                  <a:sym typeface="Calibri"/>
                </a:rPr>
                <a:t>Improved K-NN</a:t>
              </a:r>
              <a:endParaRPr i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4" name="Google Shape;874;g26182a477a2_0_0"/>
          <p:cNvGrpSpPr/>
          <p:nvPr/>
        </p:nvGrpSpPr>
        <p:grpSpPr>
          <a:xfrm>
            <a:off x="6315717" y="1411403"/>
            <a:ext cx="2721130" cy="669186"/>
            <a:chOff x="8921977" y="1466725"/>
            <a:chExt cx="2937000" cy="920856"/>
          </a:xfrm>
        </p:grpSpPr>
        <p:sp>
          <p:nvSpPr>
            <p:cNvPr id="875" name="Google Shape;875;g26182a477a2_0_0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alibri"/>
                  <a:ea typeface="Calibri"/>
                  <a:cs typeface="Calibri"/>
                  <a:sym typeface="Calibri"/>
                </a:rPr>
                <a:t>Pengujian Sistem</a:t>
              </a:r>
              <a:endParaRPr/>
            </a:p>
          </p:txBody>
        </p:sp>
        <p:sp>
          <p:nvSpPr>
            <p:cNvPr id="876" name="Google Shape;876;g26182a477a2_0_0"/>
            <p:cNvSpPr txBox="1"/>
            <p:nvPr/>
          </p:nvSpPr>
          <p:spPr>
            <a:xfrm>
              <a:off x="8929772" y="1925881"/>
              <a:ext cx="292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42900" lvl="0" marL="457200" marR="0" rtl="0" algn="just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i="1" lang="en" sz="1600">
                  <a:latin typeface="Calibri"/>
                  <a:ea typeface="Calibri"/>
                  <a:cs typeface="Calibri"/>
                  <a:sym typeface="Calibri"/>
                </a:rPr>
                <a:t>K-Fold Cross Validation</a:t>
              </a:r>
              <a:endParaRPr i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marR="0" rtl="0" algn="just">
                <a:spcBef>
                  <a:spcPts val="0"/>
                </a:spcBef>
                <a:spcAft>
                  <a:spcPts val="0"/>
                </a:spcAft>
                <a:buSzPts val="1600"/>
                <a:buFont typeface="Calibri"/>
                <a:buChar char="●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K 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7" name="Google Shape;877;g26182a477a2_0_0"/>
          <p:cNvGrpSpPr/>
          <p:nvPr/>
        </p:nvGrpSpPr>
        <p:grpSpPr>
          <a:xfrm>
            <a:off x="57047" y="1406850"/>
            <a:ext cx="3758782" cy="673696"/>
            <a:chOff x="340731" y="2621559"/>
            <a:chExt cx="3433932" cy="927063"/>
          </a:xfrm>
        </p:grpSpPr>
        <p:sp>
          <p:nvSpPr>
            <p:cNvPr id="878" name="Google Shape;878;g26182a477a2_0_0"/>
            <p:cNvSpPr txBox="1"/>
            <p:nvPr/>
          </p:nvSpPr>
          <p:spPr>
            <a:xfrm>
              <a:off x="634563" y="2621559"/>
              <a:ext cx="31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alibri"/>
                  <a:ea typeface="Calibri"/>
                  <a:cs typeface="Calibri"/>
                  <a:sym typeface="Calibri"/>
                </a:rPr>
                <a:t>Pengambilan Kesimpulan</a:t>
              </a:r>
              <a:endParaRPr/>
            </a:p>
          </p:txBody>
        </p:sp>
        <p:sp>
          <p:nvSpPr>
            <p:cNvPr id="879" name="Google Shape;879;g26182a477a2_0_0"/>
            <p:cNvSpPr txBox="1"/>
            <p:nvPr/>
          </p:nvSpPr>
          <p:spPr>
            <a:xfrm>
              <a:off x="340731" y="3086922"/>
              <a:ext cx="292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" name="Google Shape;880;g26182a477a2_0_0"/>
          <p:cNvSpPr/>
          <p:nvPr/>
        </p:nvSpPr>
        <p:spPr>
          <a:xfrm>
            <a:off x="411097" y="4209838"/>
            <a:ext cx="403200" cy="292200"/>
          </a:xfrm>
          <a:prstGeom prst="trapezoid">
            <a:avLst>
              <a:gd fmla="val 25000" name="adj"/>
            </a:avLst>
          </a:prstGeom>
          <a:solidFill>
            <a:srgbClr val="F7931F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881" name="Google Shape;881;g26182a477a2_0_0"/>
          <p:cNvSpPr/>
          <p:nvPr/>
        </p:nvSpPr>
        <p:spPr>
          <a:xfrm>
            <a:off x="7835201" y="4064717"/>
            <a:ext cx="403200" cy="292200"/>
          </a:xfrm>
          <a:prstGeom prst="trapezoid">
            <a:avLst>
              <a:gd fmla="val 25000" name="adj"/>
            </a:avLst>
          </a:prstGeom>
          <a:solidFill>
            <a:srgbClr val="C130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882" name="Google Shape;882;g26182a477a2_0_0"/>
          <p:cNvSpPr/>
          <p:nvPr/>
        </p:nvSpPr>
        <p:spPr>
          <a:xfrm>
            <a:off x="57039" y="3186613"/>
            <a:ext cx="403200" cy="292200"/>
          </a:xfrm>
          <a:prstGeom prst="trapezoid">
            <a:avLst>
              <a:gd fmla="val 25000" name="adj"/>
            </a:avLst>
          </a:prstGeom>
          <a:solidFill>
            <a:srgbClr val="C6D4A4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883" name="Google Shape;883;g26182a477a2_0_0"/>
          <p:cNvSpPr/>
          <p:nvPr/>
        </p:nvSpPr>
        <p:spPr>
          <a:xfrm>
            <a:off x="7702611" y="3186616"/>
            <a:ext cx="489000" cy="292200"/>
          </a:xfrm>
          <a:prstGeom prst="trapezoid">
            <a:avLst>
              <a:gd fmla="val 25000" name="adj"/>
            </a:avLst>
          </a:prstGeom>
          <a:solidFill>
            <a:srgbClr val="FFCC4C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884" name="Google Shape;884;g26182a477a2_0_0"/>
          <p:cNvSpPr/>
          <p:nvPr/>
        </p:nvSpPr>
        <p:spPr>
          <a:xfrm>
            <a:off x="57050" y="2020794"/>
            <a:ext cx="403200" cy="292200"/>
          </a:xfrm>
          <a:prstGeom prst="trapezoid">
            <a:avLst>
              <a:gd fmla="val 25000" name="adj"/>
            </a:avLst>
          </a:prstGeom>
          <a:solidFill>
            <a:srgbClr val="7D9445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/>
          </a:p>
        </p:txBody>
      </p:sp>
      <p:sp>
        <p:nvSpPr>
          <p:cNvPr id="885" name="Google Shape;885;g26182a477a2_0_0"/>
          <p:cNvSpPr/>
          <p:nvPr/>
        </p:nvSpPr>
        <p:spPr>
          <a:xfrm>
            <a:off x="7791739" y="2526490"/>
            <a:ext cx="446100" cy="292200"/>
          </a:xfrm>
          <a:prstGeom prst="trapezoid">
            <a:avLst>
              <a:gd fmla="val 25000" name="adj"/>
            </a:avLst>
          </a:prstGeom>
          <a:solidFill>
            <a:srgbClr val="A2B969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886" name="Google Shape;886;g26182a477a2_0_0"/>
          <p:cNvSpPr/>
          <p:nvPr/>
        </p:nvSpPr>
        <p:spPr>
          <a:xfrm>
            <a:off x="57053" y="1435907"/>
            <a:ext cx="544800" cy="292200"/>
          </a:xfrm>
          <a:prstGeom prst="trapezoid">
            <a:avLst>
              <a:gd fmla="val 25000" name="adj"/>
            </a:avLst>
          </a:prstGeom>
          <a:solidFill>
            <a:srgbClr val="0B7DB3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/>
          </a:p>
        </p:txBody>
      </p:sp>
      <p:sp>
        <p:nvSpPr>
          <p:cNvPr id="887" name="Google Shape;887;g26182a477a2_0_0"/>
          <p:cNvSpPr/>
          <p:nvPr/>
        </p:nvSpPr>
        <p:spPr>
          <a:xfrm>
            <a:off x="8634093" y="1432229"/>
            <a:ext cx="403200" cy="292200"/>
          </a:xfrm>
          <a:prstGeom prst="trapezoid">
            <a:avLst>
              <a:gd fmla="val 25000" name="adj"/>
            </a:avLst>
          </a:prstGeom>
          <a:solidFill>
            <a:srgbClr val="4CC1EF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/>
          </a:p>
        </p:txBody>
      </p:sp>
      <p:sp>
        <p:nvSpPr>
          <p:cNvPr id="888" name="Google Shape;888;g26182a477a2_0_0"/>
          <p:cNvSpPr txBox="1"/>
          <p:nvPr/>
        </p:nvSpPr>
        <p:spPr>
          <a:xfrm>
            <a:off x="1517100" y="227625"/>
            <a:ext cx="610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Metodologi Penelitian</a:t>
            </a:r>
            <a:endParaRPr sz="3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9" name="Google Shape;889;g26182a477a2_0_0"/>
          <p:cNvSpPr txBox="1"/>
          <p:nvPr/>
        </p:nvSpPr>
        <p:spPr>
          <a:xfrm>
            <a:off x="7316050" y="1973638"/>
            <a:ext cx="1262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μ</a:t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0" name="Google Shape;890;g26182a477a2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g297f5ae153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00" y="0"/>
            <a:ext cx="4559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297f5ae1535_0_0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297f5ae1535_0_0"/>
          <p:cNvSpPr txBox="1"/>
          <p:nvPr>
            <p:ph idx="1" type="subTitle"/>
          </p:nvPr>
        </p:nvSpPr>
        <p:spPr>
          <a:xfrm>
            <a:off x="265075" y="2950600"/>
            <a:ext cx="4262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Perancangan</a:t>
            </a:r>
            <a:endParaRPr/>
          </a:p>
        </p:txBody>
      </p:sp>
      <p:pic>
        <p:nvPicPr>
          <p:cNvPr id="898" name="Google Shape;898;g297f5ae153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600" y="209875"/>
            <a:ext cx="3247050" cy="32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297f5ae1535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9de898f6f9_0_25"/>
          <p:cNvSpPr txBox="1"/>
          <p:nvPr>
            <p:ph idx="4294967295" type="subTitle"/>
          </p:nvPr>
        </p:nvSpPr>
        <p:spPr>
          <a:xfrm>
            <a:off x="2699000" y="214575"/>
            <a:ext cx="3871500" cy="5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Perancangan Data </a:t>
            </a:r>
            <a:endParaRPr b="1" sz="2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5" name="Google Shape;905;g29de898f6f9_0_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6" name="Google Shape;906;g29de898f6f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975"/>
            <a:ext cx="8733176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29de898f6f9_0_25"/>
          <p:cNvSpPr txBox="1"/>
          <p:nvPr/>
        </p:nvSpPr>
        <p:spPr>
          <a:xfrm>
            <a:off x="460825" y="2827575"/>
            <a:ext cx="727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G1-G11 = </a:t>
            </a: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Kondisi mobil (0,1,2,3,4,5) terhadap gejala.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Kode = Kode klasifikasi kerusakan mobil (1-9).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8" name="Google Shape;908;g29de898f6f9_0_25"/>
          <p:cNvPicPr preferRelativeResize="0"/>
          <p:nvPr/>
        </p:nvPicPr>
        <p:blipFill rotWithShape="1">
          <a:blip r:embed="rId4">
            <a:alphaModFix/>
          </a:blip>
          <a:srcRect b="0" l="0" r="20451" t="0"/>
          <a:stretch/>
        </p:blipFill>
        <p:spPr>
          <a:xfrm>
            <a:off x="1132838" y="1802425"/>
            <a:ext cx="6772288" cy="33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29de898f6f9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976" y="1802425"/>
            <a:ext cx="8034601" cy="3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9de898f6f9_0_0"/>
          <p:cNvSpPr txBox="1"/>
          <p:nvPr>
            <p:ph idx="4294967295" type="subTitle"/>
          </p:nvPr>
        </p:nvSpPr>
        <p:spPr>
          <a:xfrm>
            <a:off x="2699000" y="214575"/>
            <a:ext cx="3871500" cy="5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Perancangan Sistem </a:t>
            </a:r>
            <a:endParaRPr b="1" sz="2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5" name="Google Shape;915;g29de898f6f9_0_0"/>
          <p:cNvSpPr/>
          <p:nvPr/>
        </p:nvSpPr>
        <p:spPr>
          <a:xfrm>
            <a:off x="756040" y="1785949"/>
            <a:ext cx="980424" cy="980424"/>
          </a:xfrm>
          <a:custGeom>
            <a:rect b="b" l="l" r="r" t="t"/>
            <a:pathLst>
              <a:path extrusionOk="0" h="21600" w="21600">
                <a:moveTo>
                  <a:pt x="18242" y="0"/>
                </a:moveTo>
                <a:lnTo>
                  <a:pt x="3358" y="0"/>
                </a:lnTo>
                <a:cubicBezTo>
                  <a:pt x="1511" y="0"/>
                  <a:pt x="0" y="1511"/>
                  <a:pt x="0" y="3358"/>
                </a:cubicBezTo>
                <a:lnTo>
                  <a:pt x="0" y="18242"/>
                </a:lnTo>
                <a:cubicBezTo>
                  <a:pt x="0" y="20089"/>
                  <a:pt x="1511" y="21600"/>
                  <a:pt x="3358" y="21600"/>
                </a:cubicBezTo>
                <a:lnTo>
                  <a:pt x="18242" y="21600"/>
                </a:lnTo>
                <a:cubicBezTo>
                  <a:pt x="20089" y="21600"/>
                  <a:pt x="21600" y="20089"/>
                  <a:pt x="21600" y="18242"/>
                </a:cubicBezTo>
                <a:lnTo>
                  <a:pt x="21600" y="3358"/>
                </a:lnTo>
                <a:cubicBezTo>
                  <a:pt x="21600" y="1511"/>
                  <a:pt x="20089" y="0"/>
                  <a:pt x="18242" y="0"/>
                </a:cubicBezTo>
                <a:close/>
              </a:path>
            </a:pathLst>
          </a:custGeom>
          <a:solidFill>
            <a:srgbClr val="F7931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g29de898f6f9_0_0"/>
          <p:cNvSpPr/>
          <p:nvPr/>
        </p:nvSpPr>
        <p:spPr>
          <a:xfrm>
            <a:off x="756040" y="2878149"/>
            <a:ext cx="980424" cy="980424"/>
          </a:xfrm>
          <a:custGeom>
            <a:rect b="b" l="l" r="r" t="t"/>
            <a:pathLst>
              <a:path extrusionOk="0" h="21600" w="21600">
                <a:moveTo>
                  <a:pt x="18242" y="0"/>
                </a:moveTo>
                <a:lnTo>
                  <a:pt x="3358" y="0"/>
                </a:lnTo>
                <a:cubicBezTo>
                  <a:pt x="1511" y="0"/>
                  <a:pt x="0" y="1511"/>
                  <a:pt x="0" y="3358"/>
                </a:cubicBezTo>
                <a:lnTo>
                  <a:pt x="0" y="18242"/>
                </a:lnTo>
                <a:cubicBezTo>
                  <a:pt x="0" y="20089"/>
                  <a:pt x="1511" y="21600"/>
                  <a:pt x="3358" y="21600"/>
                </a:cubicBezTo>
                <a:lnTo>
                  <a:pt x="18242" y="21600"/>
                </a:lnTo>
                <a:cubicBezTo>
                  <a:pt x="20089" y="21600"/>
                  <a:pt x="21600" y="20089"/>
                  <a:pt x="21600" y="18242"/>
                </a:cubicBezTo>
                <a:lnTo>
                  <a:pt x="21600" y="3358"/>
                </a:lnTo>
                <a:cubicBezTo>
                  <a:pt x="21600" y="1511"/>
                  <a:pt x="20089" y="0"/>
                  <a:pt x="18242" y="0"/>
                </a:cubicBezTo>
                <a:close/>
              </a:path>
            </a:pathLst>
          </a:custGeom>
          <a:solidFill>
            <a:srgbClr val="4CC1E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g29de898f6f9_0_0"/>
          <p:cNvSpPr/>
          <p:nvPr/>
        </p:nvSpPr>
        <p:spPr>
          <a:xfrm>
            <a:off x="3122462" y="1709750"/>
            <a:ext cx="3172068" cy="3314682"/>
          </a:xfrm>
          <a:custGeom>
            <a:rect b="b" l="l" r="r" t="t"/>
            <a:pathLst>
              <a:path extrusionOk="0" h="21600" w="21600">
                <a:moveTo>
                  <a:pt x="18240" y="0"/>
                </a:moveTo>
                <a:lnTo>
                  <a:pt x="3360" y="0"/>
                </a:lnTo>
                <a:cubicBezTo>
                  <a:pt x="1515" y="0"/>
                  <a:pt x="0" y="1514"/>
                  <a:pt x="0" y="3360"/>
                </a:cubicBezTo>
                <a:lnTo>
                  <a:pt x="0" y="18240"/>
                </a:lnTo>
                <a:cubicBezTo>
                  <a:pt x="0" y="20086"/>
                  <a:pt x="1514" y="21600"/>
                  <a:pt x="3360" y="21600"/>
                </a:cubicBezTo>
                <a:lnTo>
                  <a:pt x="18240" y="21600"/>
                </a:lnTo>
                <a:cubicBezTo>
                  <a:pt x="20085" y="21600"/>
                  <a:pt x="21600" y="20086"/>
                  <a:pt x="21600" y="18240"/>
                </a:cubicBezTo>
                <a:lnTo>
                  <a:pt x="21600" y="3360"/>
                </a:lnTo>
                <a:cubicBezTo>
                  <a:pt x="21592" y="1514"/>
                  <a:pt x="20085" y="0"/>
                  <a:pt x="18240" y="0"/>
                </a:cubicBez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erdana"/>
              <a:buAutoNum type="arabicPeriod"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Mencari </a:t>
            </a:r>
            <a:r>
              <a:rPr i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Centroid 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setiap kelas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erdana"/>
              <a:buAutoNum type="arabicPeriod"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Mencari Nilai Z-Distance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erdana"/>
              <a:buAutoNum type="arabicPeriod"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Mengurutkan Z-Distance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erdana"/>
              <a:buAutoNum type="arabicPeriod"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Mengambil K data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erdana"/>
              <a:buAutoNum type="arabicPeriod"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Menentukan Kelas dari mayoritas.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8" name="Google Shape;918;g29de898f6f9_0_0"/>
          <p:cNvSpPr/>
          <p:nvPr/>
        </p:nvSpPr>
        <p:spPr>
          <a:xfrm>
            <a:off x="756040" y="3970349"/>
            <a:ext cx="980424" cy="980424"/>
          </a:xfrm>
          <a:custGeom>
            <a:rect b="b" l="l" r="r" t="t"/>
            <a:pathLst>
              <a:path extrusionOk="0" h="21600" w="21600">
                <a:moveTo>
                  <a:pt x="18242" y="0"/>
                </a:moveTo>
                <a:lnTo>
                  <a:pt x="3358" y="0"/>
                </a:lnTo>
                <a:cubicBezTo>
                  <a:pt x="1511" y="0"/>
                  <a:pt x="0" y="1511"/>
                  <a:pt x="0" y="3358"/>
                </a:cubicBezTo>
                <a:lnTo>
                  <a:pt x="0" y="18242"/>
                </a:lnTo>
                <a:cubicBezTo>
                  <a:pt x="0" y="20089"/>
                  <a:pt x="1511" y="21600"/>
                  <a:pt x="3358" y="21600"/>
                </a:cubicBezTo>
                <a:lnTo>
                  <a:pt x="18242" y="21600"/>
                </a:lnTo>
                <a:cubicBezTo>
                  <a:pt x="20089" y="21600"/>
                  <a:pt x="21600" y="20089"/>
                  <a:pt x="21600" y="18242"/>
                </a:cubicBezTo>
                <a:lnTo>
                  <a:pt x="21600" y="3358"/>
                </a:lnTo>
                <a:cubicBezTo>
                  <a:pt x="21600" y="1511"/>
                  <a:pt x="20089" y="0"/>
                  <a:pt x="18242" y="0"/>
                </a:cubicBez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µ</a:t>
            </a:r>
            <a:endParaRPr b="1" sz="4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g29de898f6f9_0_0"/>
          <p:cNvSpPr/>
          <p:nvPr/>
        </p:nvSpPr>
        <p:spPr>
          <a:xfrm>
            <a:off x="7407541" y="2885362"/>
            <a:ext cx="980424" cy="980424"/>
          </a:xfrm>
          <a:custGeom>
            <a:rect b="b" l="l" r="r" t="t"/>
            <a:pathLst>
              <a:path extrusionOk="0" h="21600" w="21600">
                <a:moveTo>
                  <a:pt x="3358" y="21600"/>
                </a:moveTo>
                <a:lnTo>
                  <a:pt x="18242" y="21600"/>
                </a:lnTo>
                <a:cubicBezTo>
                  <a:pt x="20089" y="21600"/>
                  <a:pt x="21600" y="20089"/>
                  <a:pt x="21600" y="18242"/>
                </a:cubicBezTo>
                <a:lnTo>
                  <a:pt x="21600" y="3358"/>
                </a:lnTo>
                <a:cubicBezTo>
                  <a:pt x="21600" y="1511"/>
                  <a:pt x="20089" y="0"/>
                  <a:pt x="18242" y="0"/>
                </a:cubicBezTo>
                <a:lnTo>
                  <a:pt x="3358" y="0"/>
                </a:lnTo>
                <a:cubicBezTo>
                  <a:pt x="1511" y="0"/>
                  <a:pt x="0" y="1511"/>
                  <a:pt x="0" y="3358"/>
                </a:cubicBezTo>
                <a:lnTo>
                  <a:pt x="0" y="18242"/>
                </a:lnTo>
                <a:cubicBezTo>
                  <a:pt x="0" y="20089"/>
                  <a:pt x="1511" y="21600"/>
                  <a:pt x="3358" y="21600"/>
                </a:cubicBezTo>
                <a:close/>
              </a:path>
            </a:pathLst>
          </a:custGeom>
          <a:solidFill>
            <a:srgbClr val="F7931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g29de898f6f9_0_0"/>
          <p:cNvSpPr/>
          <p:nvPr/>
        </p:nvSpPr>
        <p:spPr>
          <a:xfrm>
            <a:off x="1736468" y="3160325"/>
            <a:ext cx="1386000" cy="430500"/>
          </a:xfrm>
          <a:prstGeom prst="rect">
            <a:avLst/>
          </a:prstGeom>
          <a:solidFill>
            <a:srgbClr val="4CC1E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g29de898f6f9_0_0"/>
          <p:cNvSpPr/>
          <p:nvPr/>
        </p:nvSpPr>
        <p:spPr>
          <a:xfrm>
            <a:off x="1736538" y="2055425"/>
            <a:ext cx="1386018" cy="1023624"/>
          </a:xfrm>
          <a:custGeom>
            <a:rect b="b" l="l" r="r" t="t"/>
            <a:pathLst>
              <a:path extrusionOk="0" h="21600" w="21600">
                <a:moveTo>
                  <a:pt x="20126" y="21600"/>
                </a:moveTo>
                <a:cubicBezTo>
                  <a:pt x="18742" y="21600"/>
                  <a:pt x="17248" y="21386"/>
                  <a:pt x="15794" y="19644"/>
                </a:cubicBezTo>
                <a:cubicBezTo>
                  <a:pt x="15625" y="19429"/>
                  <a:pt x="15436" y="19215"/>
                  <a:pt x="15227" y="18920"/>
                </a:cubicBezTo>
                <a:cubicBezTo>
                  <a:pt x="14350" y="17795"/>
                  <a:pt x="13514" y="16481"/>
                  <a:pt x="12717" y="15222"/>
                </a:cubicBezTo>
                <a:cubicBezTo>
                  <a:pt x="11572" y="13426"/>
                  <a:pt x="10496" y="11711"/>
                  <a:pt x="9341" y="10612"/>
                </a:cubicBezTo>
                <a:cubicBezTo>
                  <a:pt x="7997" y="9326"/>
                  <a:pt x="6543" y="9138"/>
                  <a:pt x="5298" y="9112"/>
                </a:cubicBezTo>
                <a:cubicBezTo>
                  <a:pt x="3167" y="9085"/>
                  <a:pt x="1534" y="9085"/>
                  <a:pt x="0" y="9085"/>
                </a:cubicBezTo>
                <a:lnTo>
                  <a:pt x="0" y="0"/>
                </a:lnTo>
                <a:cubicBezTo>
                  <a:pt x="1534" y="0"/>
                  <a:pt x="3167" y="0"/>
                  <a:pt x="5308" y="27"/>
                </a:cubicBezTo>
                <a:cubicBezTo>
                  <a:pt x="6841" y="27"/>
                  <a:pt x="8654" y="295"/>
                  <a:pt x="10486" y="2037"/>
                </a:cubicBezTo>
                <a:cubicBezTo>
                  <a:pt x="11940" y="3430"/>
                  <a:pt x="13205" y="5440"/>
                  <a:pt x="14430" y="7370"/>
                </a:cubicBezTo>
                <a:cubicBezTo>
                  <a:pt x="15207" y="8602"/>
                  <a:pt x="15944" y="9755"/>
                  <a:pt x="16690" y="10720"/>
                </a:cubicBezTo>
                <a:cubicBezTo>
                  <a:pt x="16880" y="10961"/>
                  <a:pt x="17029" y="11148"/>
                  <a:pt x="17168" y="11309"/>
                </a:cubicBezTo>
                <a:cubicBezTo>
                  <a:pt x="18214" y="12542"/>
                  <a:pt x="19429" y="12515"/>
                  <a:pt x="20833" y="12462"/>
                </a:cubicBezTo>
                <a:cubicBezTo>
                  <a:pt x="21092" y="12462"/>
                  <a:pt x="21341" y="12435"/>
                  <a:pt x="21600" y="12435"/>
                </a:cubicBezTo>
                <a:lnTo>
                  <a:pt x="21600" y="21520"/>
                </a:lnTo>
                <a:cubicBezTo>
                  <a:pt x="21361" y="21520"/>
                  <a:pt x="21112" y="21520"/>
                  <a:pt x="20873" y="21546"/>
                </a:cubicBezTo>
                <a:cubicBezTo>
                  <a:pt x="20624" y="21600"/>
                  <a:pt x="20385" y="21600"/>
                  <a:pt x="20126" y="21600"/>
                </a:cubicBezTo>
                <a:close/>
              </a:path>
            </a:pathLst>
          </a:custGeom>
          <a:solidFill>
            <a:srgbClr val="F7931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g29de898f6f9_0_0"/>
          <p:cNvSpPr/>
          <p:nvPr/>
        </p:nvSpPr>
        <p:spPr>
          <a:xfrm>
            <a:off x="1736538" y="3655625"/>
            <a:ext cx="1386018" cy="1023177"/>
          </a:xfrm>
          <a:custGeom>
            <a:rect b="b" l="l" r="r" t="t"/>
            <a:pathLst>
              <a:path extrusionOk="0" h="21510" w="21600">
                <a:moveTo>
                  <a:pt x="0" y="21510"/>
                </a:moveTo>
                <a:lnTo>
                  <a:pt x="0" y="12459"/>
                </a:lnTo>
                <a:cubicBezTo>
                  <a:pt x="1534" y="12459"/>
                  <a:pt x="3168" y="12459"/>
                  <a:pt x="5300" y="12432"/>
                </a:cubicBezTo>
                <a:cubicBezTo>
                  <a:pt x="6546" y="12432"/>
                  <a:pt x="8000" y="12245"/>
                  <a:pt x="9345" y="10937"/>
                </a:cubicBezTo>
                <a:cubicBezTo>
                  <a:pt x="10501" y="9842"/>
                  <a:pt x="11577" y="8133"/>
                  <a:pt x="12723" y="6345"/>
                </a:cubicBezTo>
                <a:cubicBezTo>
                  <a:pt x="13530" y="5090"/>
                  <a:pt x="14357" y="3781"/>
                  <a:pt x="15234" y="2660"/>
                </a:cubicBezTo>
                <a:cubicBezTo>
                  <a:pt x="15453" y="2366"/>
                  <a:pt x="15632" y="2153"/>
                  <a:pt x="15802" y="1939"/>
                </a:cubicBezTo>
                <a:cubicBezTo>
                  <a:pt x="17515" y="-90"/>
                  <a:pt x="19299" y="-37"/>
                  <a:pt x="20873" y="17"/>
                </a:cubicBezTo>
                <a:cubicBezTo>
                  <a:pt x="21112" y="17"/>
                  <a:pt x="21361" y="43"/>
                  <a:pt x="21600" y="43"/>
                </a:cubicBezTo>
                <a:lnTo>
                  <a:pt x="21600" y="9095"/>
                </a:lnTo>
                <a:cubicBezTo>
                  <a:pt x="21341" y="9095"/>
                  <a:pt x="21092" y="9095"/>
                  <a:pt x="20833" y="9068"/>
                </a:cubicBezTo>
                <a:cubicBezTo>
                  <a:pt x="19428" y="9015"/>
                  <a:pt x="18213" y="8988"/>
                  <a:pt x="17166" y="10216"/>
                </a:cubicBezTo>
                <a:cubicBezTo>
                  <a:pt x="17027" y="10376"/>
                  <a:pt x="16878" y="10563"/>
                  <a:pt x="16688" y="10803"/>
                </a:cubicBezTo>
                <a:cubicBezTo>
                  <a:pt x="15931" y="11765"/>
                  <a:pt x="15204" y="12913"/>
                  <a:pt x="14427" y="14141"/>
                </a:cubicBezTo>
                <a:cubicBezTo>
                  <a:pt x="13201" y="16063"/>
                  <a:pt x="11926" y="18066"/>
                  <a:pt x="10481" y="19454"/>
                </a:cubicBezTo>
                <a:cubicBezTo>
                  <a:pt x="8658" y="21216"/>
                  <a:pt x="6835" y="21457"/>
                  <a:pt x="5300" y="21457"/>
                </a:cubicBezTo>
                <a:cubicBezTo>
                  <a:pt x="3168" y="21510"/>
                  <a:pt x="1534" y="21510"/>
                  <a:pt x="0" y="21510"/>
                </a:cubicBez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g29de898f6f9_0_0"/>
          <p:cNvSpPr/>
          <p:nvPr/>
        </p:nvSpPr>
        <p:spPr>
          <a:xfrm>
            <a:off x="6294544" y="3153113"/>
            <a:ext cx="1113000" cy="430500"/>
          </a:xfrm>
          <a:prstGeom prst="rect">
            <a:avLst/>
          </a:prstGeom>
          <a:solidFill>
            <a:srgbClr val="F7931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ears with solid fill" id="924" name="Google Shape;924;g29de898f6f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8800" y="3130247"/>
            <a:ext cx="537900" cy="5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g29de898f6f9_0_0"/>
          <p:cNvSpPr txBox="1"/>
          <p:nvPr/>
        </p:nvSpPr>
        <p:spPr>
          <a:xfrm>
            <a:off x="878242" y="3045205"/>
            <a:ext cx="73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4500"/>
          </a:p>
        </p:txBody>
      </p:sp>
      <p:sp>
        <p:nvSpPr>
          <p:cNvPr id="926" name="Google Shape;926;g29de898f6f9_0_0"/>
          <p:cNvSpPr txBox="1"/>
          <p:nvPr/>
        </p:nvSpPr>
        <p:spPr>
          <a:xfrm>
            <a:off x="3457198" y="2521969"/>
            <a:ext cx="29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7" name="Google Shape;927;g29de898f6f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238" y="1908524"/>
            <a:ext cx="736051" cy="7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29de898f6f9_0_0"/>
          <p:cNvSpPr txBox="1"/>
          <p:nvPr/>
        </p:nvSpPr>
        <p:spPr>
          <a:xfrm>
            <a:off x="580050" y="1120675"/>
            <a:ext cx="1332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INPUT</a:t>
            </a:r>
            <a:endParaRPr b="1"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9" name="Google Shape;929;g29de898f6f9_0_0"/>
          <p:cNvSpPr txBox="1"/>
          <p:nvPr/>
        </p:nvSpPr>
        <p:spPr>
          <a:xfrm>
            <a:off x="7069900" y="1171850"/>
            <a:ext cx="1655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b="1"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0" name="Google Shape;930;g29de898f6f9_0_0"/>
          <p:cNvSpPr txBox="1"/>
          <p:nvPr/>
        </p:nvSpPr>
        <p:spPr>
          <a:xfrm>
            <a:off x="3656075" y="1120675"/>
            <a:ext cx="1877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PROCESS</a:t>
            </a:r>
            <a:endParaRPr b="1"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1" name="Google Shape;931;g29de898f6f9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g2605d0985d7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050" y="0"/>
            <a:ext cx="45799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2605d0985d7_1_7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g2605d0985d7_1_7"/>
          <p:cNvSpPr txBox="1"/>
          <p:nvPr>
            <p:ph idx="1" type="subTitle"/>
          </p:nvPr>
        </p:nvSpPr>
        <p:spPr>
          <a:xfrm>
            <a:off x="301950" y="2876675"/>
            <a:ext cx="4262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Pengujian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Analisis</a:t>
            </a:r>
            <a:endParaRPr/>
          </a:p>
        </p:txBody>
      </p:sp>
      <p:pic>
        <p:nvPicPr>
          <p:cNvPr id="939" name="Google Shape;939;g2605d0985d7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063" y="201675"/>
            <a:ext cx="2571875" cy="2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g2605d0985d7_1_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605d0985d7_1_104"/>
          <p:cNvSpPr txBox="1"/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Daftar isi</a:t>
            </a:r>
            <a:endParaRPr/>
          </a:p>
        </p:txBody>
      </p:sp>
      <p:sp>
        <p:nvSpPr>
          <p:cNvPr id="686" name="Google Shape;686;g2605d0985d7_1_104"/>
          <p:cNvSpPr txBox="1"/>
          <p:nvPr>
            <p:ph idx="1" type="subTitle"/>
          </p:nvPr>
        </p:nvSpPr>
        <p:spPr>
          <a:xfrm>
            <a:off x="730213" y="1061588"/>
            <a:ext cx="20925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1. </a:t>
            </a: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Pendahuluan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7" name="Google Shape;687;g2605d0985d7_1_104"/>
          <p:cNvSpPr txBox="1"/>
          <p:nvPr>
            <p:ph idx="2" type="subTitle"/>
          </p:nvPr>
        </p:nvSpPr>
        <p:spPr>
          <a:xfrm>
            <a:off x="3383675" y="1061600"/>
            <a:ext cx="2187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2. </a:t>
            </a: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Landasan Teori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8" name="Google Shape;688;g2605d0985d7_1_104"/>
          <p:cNvSpPr txBox="1"/>
          <p:nvPr>
            <p:ph idx="3" type="subTitle"/>
          </p:nvPr>
        </p:nvSpPr>
        <p:spPr>
          <a:xfrm>
            <a:off x="5959375" y="1066100"/>
            <a:ext cx="20925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3. Metodologi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9" name="Google Shape;689;g2605d0985d7_1_104"/>
          <p:cNvSpPr txBox="1"/>
          <p:nvPr>
            <p:ph idx="4" type="subTitle"/>
          </p:nvPr>
        </p:nvSpPr>
        <p:spPr>
          <a:xfrm>
            <a:off x="730226" y="1408875"/>
            <a:ext cx="2249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Latar Belakang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Rumusan Masalah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Tujuan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Manfaat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Batasan Masalah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0" name="Google Shape;690;g2605d0985d7_1_104"/>
          <p:cNvSpPr txBox="1"/>
          <p:nvPr>
            <p:ph idx="5" type="subTitle"/>
          </p:nvPr>
        </p:nvSpPr>
        <p:spPr>
          <a:xfrm>
            <a:off x="3336813" y="1418063"/>
            <a:ext cx="2399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Landasan Pustaka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Transmisi Otomatis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Algoritma </a:t>
            </a:r>
            <a:r>
              <a:rPr b="1" i="1" lang="en">
                <a:latin typeface="Verdana"/>
                <a:ea typeface="Verdana"/>
                <a:cs typeface="Verdana"/>
                <a:sym typeface="Verdana"/>
              </a:rPr>
              <a:t>Improved K-NN</a:t>
            </a:r>
            <a:endParaRPr b="1" i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i="1" lang="en">
                <a:latin typeface="Verdana"/>
                <a:ea typeface="Verdana"/>
                <a:cs typeface="Verdana"/>
                <a:sym typeface="Verdana"/>
              </a:rPr>
              <a:t>K-Fold Cross Validation</a:t>
            </a:r>
            <a:endParaRPr b="1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1" name="Google Shape;691;g2605d0985d7_1_104"/>
          <p:cNvSpPr txBox="1"/>
          <p:nvPr>
            <p:ph idx="9" type="subTitle"/>
          </p:nvPr>
        </p:nvSpPr>
        <p:spPr>
          <a:xfrm>
            <a:off x="3383702" y="3073750"/>
            <a:ext cx="214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. Pengujian &amp; Analisis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2" name="Google Shape;692;g2605d0985d7_1_104"/>
          <p:cNvSpPr txBox="1"/>
          <p:nvPr>
            <p:ph idx="13" type="subTitle"/>
          </p:nvPr>
        </p:nvSpPr>
        <p:spPr>
          <a:xfrm>
            <a:off x="3383675" y="3553400"/>
            <a:ext cx="24567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Pengujian </a:t>
            </a:r>
            <a:r>
              <a:rPr b="1" i="1" lang="en">
                <a:latin typeface="Verdana"/>
                <a:ea typeface="Verdana"/>
                <a:cs typeface="Verdana"/>
                <a:sym typeface="Verdana"/>
              </a:rPr>
              <a:t>K-Fold Cross Validation</a:t>
            </a:r>
            <a:endParaRPr b="1" i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Pengujian variasi 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Pengujian variasi μ 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3" name="Google Shape;693;g2605d0985d7_1_104"/>
          <p:cNvSpPr txBox="1"/>
          <p:nvPr>
            <p:ph idx="14" type="subTitle"/>
          </p:nvPr>
        </p:nvSpPr>
        <p:spPr>
          <a:xfrm>
            <a:off x="6006225" y="3073738"/>
            <a:ext cx="2092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6</a:t>
            </a: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. Penutup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4" name="Google Shape;694;g2605d0985d7_1_104"/>
          <p:cNvSpPr txBox="1"/>
          <p:nvPr>
            <p:ph idx="15" type="subTitle"/>
          </p:nvPr>
        </p:nvSpPr>
        <p:spPr>
          <a:xfrm>
            <a:off x="6006230" y="3553398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Kesimpulan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Saran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5" name="Google Shape;695;g2605d0985d7_1_104"/>
          <p:cNvSpPr txBox="1"/>
          <p:nvPr>
            <p:ph idx="14" type="subTitle"/>
          </p:nvPr>
        </p:nvSpPr>
        <p:spPr>
          <a:xfrm>
            <a:off x="777075" y="3073750"/>
            <a:ext cx="2092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4. Perancangan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6" name="Google Shape;696;g2605d0985d7_1_104"/>
          <p:cNvSpPr txBox="1"/>
          <p:nvPr>
            <p:ph idx="15" type="subTitle"/>
          </p:nvPr>
        </p:nvSpPr>
        <p:spPr>
          <a:xfrm>
            <a:off x="777080" y="3553398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Perancangan Data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Perancangan Sistem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7" name="Google Shape;697;g2605d0985d7_1_104"/>
          <p:cNvSpPr txBox="1"/>
          <p:nvPr>
            <p:ph idx="15" type="subTitle"/>
          </p:nvPr>
        </p:nvSpPr>
        <p:spPr>
          <a:xfrm>
            <a:off x="5959380" y="1412972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Metodologi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penelitian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8" name="Google Shape;698;g2605d0985d7_1_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182a477a2_1_61"/>
          <p:cNvSpPr txBox="1"/>
          <p:nvPr>
            <p:ph idx="4294967295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Pengujian </a:t>
            </a:r>
            <a:r>
              <a:rPr i="1" lang="en">
                <a:solidFill>
                  <a:schemeClr val="dk1"/>
                </a:solidFill>
              </a:rPr>
              <a:t>K-Fold Cross Validation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946" name="Google Shape;946;g26182a477a2_1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600" y="1156825"/>
            <a:ext cx="6462400" cy="1880125"/>
          </a:xfrm>
          <a:prstGeom prst="rect">
            <a:avLst/>
          </a:prstGeom>
          <a:noFill/>
          <a:ln cap="flat" cmpd="sng" w="9525">
            <a:solidFill>
              <a:srgbClr val="36363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7" name="Google Shape;947;g26182a477a2_1_61"/>
          <p:cNvPicPr preferRelativeResize="0"/>
          <p:nvPr/>
        </p:nvPicPr>
        <p:blipFill rotWithShape="1">
          <a:blip r:embed="rId5">
            <a:alphaModFix/>
          </a:blip>
          <a:srcRect b="0" l="0" r="1361" t="0"/>
          <a:stretch/>
        </p:blipFill>
        <p:spPr>
          <a:xfrm>
            <a:off x="2681600" y="3036950"/>
            <a:ext cx="6462399" cy="21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8" name="Google Shape;948;g26182a477a2_1_61"/>
          <p:cNvSpPr txBox="1"/>
          <p:nvPr>
            <p:ph idx="12" type="sldNum"/>
          </p:nvPr>
        </p:nvSpPr>
        <p:spPr>
          <a:xfrm>
            <a:off x="8633409" y="4887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97f5ae1535_0_35"/>
          <p:cNvSpPr txBox="1"/>
          <p:nvPr>
            <p:ph idx="4294967295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Pengujian nilai K terhadap akurasi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4" name="Google Shape;954;g297f5ae1535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573" y="1166625"/>
            <a:ext cx="6803428" cy="397687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297f5ae1535_0_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97f5ae1535_0_31"/>
          <p:cNvSpPr txBox="1"/>
          <p:nvPr>
            <p:ph idx="4294967295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Pengujian nilai µ terhadap akurasi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961" name="Google Shape;961;g297f5ae1535_0_31"/>
          <p:cNvSpPr txBox="1"/>
          <p:nvPr/>
        </p:nvSpPr>
        <p:spPr>
          <a:xfrm>
            <a:off x="5314125" y="1191325"/>
            <a:ext cx="37059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latin typeface="Verdana"/>
                <a:ea typeface="Verdana"/>
                <a:cs typeface="Verdana"/>
                <a:sym typeface="Verdana"/>
              </a:rPr>
              <a:t>K = 4</a:t>
            </a:r>
            <a:endParaRPr b="1" sz="1800">
              <a:solidFill>
                <a:srgbClr val="1F1F1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1F1F1F"/>
                </a:solidFill>
                <a:latin typeface="Verdana"/>
                <a:ea typeface="Verdana"/>
                <a:cs typeface="Verdana"/>
                <a:sym typeface="Verdana"/>
              </a:rPr>
              <a:t>Waktu Komputasi Lebih Rendah.</a:t>
            </a:r>
            <a:endParaRPr sz="1800">
              <a:solidFill>
                <a:srgbClr val="1F1F1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1F1F1F"/>
                </a:solidFill>
                <a:latin typeface="Verdana"/>
                <a:ea typeface="Verdana"/>
                <a:cs typeface="Verdana"/>
                <a:sym typeface="Verdana"/>
              </a:rPr>
              <a:t>Mengurangi kemungkinan Over Fitting.</a:t>
            </a:r>
            <a:endParaRPr sz="1800">
              <a:solidFill>
                <a:srgbClr val="1F1F1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1F1F1F"/>
                </a:solidFill>
                <a:latin typeface="Verdana"/>
                <a:ea typeface="Verdana"/>
                <a:cs typeface="Verdana"/>
                <a:sym typeface="Verdana"/>
              </a:rPr>
              <a:t>Lebih Efisien</a:t>
            </a:r>
            <a:endParaRPr sz="1800">
              <a:solidFill>
                <a:srgbClr val="1F1F1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2" name="Google Shape;962;g297f5ae1535_0_31"/>
          <p:cNvSpPr txBox="1"/>
          <p:nvPr>
            <p:ph idx="12" type="sldNum"/>
          </p:nvPr>
        </p:nvSpPr>
        <p:spPr>
          <a:xfrm>
            <a:off x="8595309" y="4620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963" name="Google Shape;963;g297f5ae1535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300" y="1191325"/>
            <a:ext cx="3594500" cy="34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g297f5ae1535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00" y="0"/>
            <a:ext cx="4559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297f5ae1535_0_50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297f5ae1535_0_50"/>
          <p:cNvSpPr txBox="1"/>
          <p:nvPr>
            <p:ph idx="1" type="subTitle"/>
          </p:nvPr>
        </p:nvSpPr>
        <p:spPr>
          <a:xfrm>
            <a:off x="240425" y="2556450"/>
            <a:ext cx="4262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Kesimpulan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Dan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Saran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971" name="Google Shape;971;g297f5ae1535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650" y="304800"/>
            <a:ext cx="2251650" cy="22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297f5ae1535_0_50"/>
          <p:cNvSpPr txBox="1"/>
          <p:nvPr>
            <p:ph idx="12" type="sldNum"/>
          </p:nvPr>
        </p:nvSpPr>
        <p:spPr>
          <a:xfrm>
            <a:off x="8595309" y="48565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97f5ae1535_0_65"/>
          <p:cNvSpPr txBox="1"/>
          <p:nvPr>
            <p:ph idx="1" type="subTitle"/>
          </p:nvPr>
        </p:nvSpPr>
        <p:spPr>
          <a:xfrm>
            <a:off x="3171300" y="460875"/>
            <a:ext cx="28014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Kesimpulan</a:t>
            </a:r>
            <a:endParaRPr b="1" sz="3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8" name="Google Shape;978;g297f5ae1535_0_65"/>
          <p:cNvSpPr txBox="1"/>
          <p:nvPr>
            <p:ph idx="2" type="subTitle"/>
          </p:nvPr>
        </p:nvSpPr>
        <p:spPr>
          <a:xfrm>
            <a:off x="405150" y="1237400"/>
            <a:ext cx="82413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Sistem identifikasi kerusakan transmisi pada mobil otomatis dengan </a:t>
            </a:r>
            <a:r>
              <a:rPr i="1"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torque converter</a:t>
            </a: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menggunakan pendekatan </a:t>
            </a:r>
            <a:r>
              <a:rPr i="1"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Improved K-Nearest Neighbor</a:t>
            </a: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berhasil dikembangkan. </a:t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Sistem identifikasi kerusakan transmisi menggunakan pendekatan I-KNN mencapai akurasi tertinggi sebesar 95,83% pada pengujian dengan nilai K = 4 dan µ = 0.1 . Rata-rata akurasi pada pengujian K-Fold Cross Validation sebesar 91.66%. </a:t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9" name="Google Shape;979;g297f5ae1535_0_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99b032b530_0_5"/>
          <p:cNvSpPr txBox="1"/>
          <p:nvPr>
            <p:ph idx="1" type="subTitle"/>
          </p:nvPr>
        </p:nvSpPr>
        <p:spPr>
          <a:xfrm>
            <a:off x="3757650" y="505400"/>
            <a:ext cx="1628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Saran</a:t>
            </a:r>
            <a:endParaRPr b="1" sz="3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5" name="Google Shape;985;g299b032b530_0_5"/>
          <p:cNvSpPr txBox="1"/>
          <p:nvPr>
            <p:ph idx="2" type="subTitle"/>
          </p:nvPr>
        </p:nvSpPr>
        <p:spPr>
          <a:xfrm>
            <a:off x="405150" y="1237400"/>
            <a:ext cx="82413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●"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Mengembangkan sistem identifikasi menggunakan metode klasifikasi yang lain.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●"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Melakukan penambahan data untuk dijadikan data latih dan data uji terkait kerusakan transmisi.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6" name="Google Shape;986;g299b032b530_0_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9cc04ce15a_0_0"/>
          <p:cNvSpPr txBox="1"/>
          <p:nvPr>
            <p:ph type="title"/>
          </p:nvPr>
        </p:nvSpPr>
        <p:spPr>
          <a:xfrm>
            <a:off x="2264100" y="1649205"/>
            <a:ext cx="4615800" cy="11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1F1F1F"/>
                </a:solidFill>
              </a:rPr>
              <a:t>Demo Sistem</a:t>
            </a:r>
            <a:endParaRPr sz="3500">
              <a:solidFill>
                <a:srgbClr val="1F1F1F"/>
              </a:solidFill>
            </a:endParaRPr>
          </a:p>
        </p:txBody>
      </p:sp>
      <p:sp>
        <p:nvSpPr>
          <p:cNvPr id="992" name="Google Shape;992;g29cc04ce15a_0_0"/>
          <p:cNvSpPr txBox="1"/>
          <p:nvPr>
            <p:ph idx="12" type="sldNum"/>
          </p:nvPr>
        </p:nvSpPr>
        <p:spPr>
          <a:xfrm>
            <a:off x="8731558" y="4114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16"/>
          <p:cNvGrpSpPr/>
          <p:nvPr/>
        </p:nvGrpSpPr>
        <p:grpSpPr>
          <a:xfrm>
            <a:off x="5888474" y="516082"/>
            <a:ext cx="3254780" cy="4312949"/>
            <a:chOff x="6379286" y="552033"/>
            <a:chExt cx="2530146" cy="3352728"/>
          </a:xfrm>
        </p:grpSpPr>
        <p:sp>
          <p:nvSpPr>
            <p:cNvPr id="998" name="Google Shape;998;p16"/>
            <p:cNvSpPr/>
            <p:nvPr/>
          </p:nvSpPr>
          <p:spPr>
            <a:xfrm>
              <a:off x="6379286" y="1090241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6379286" y="1090241"/>
              <a:ext cx="1603648" cy="1294688"/>
            </a:xfrm>
            <a:custGeom>
              <a:rect b="b" l="l" r="r" t="t"/>
              <a:pathLst>
                <a:path extrusionOk="0" h="6952" w="8611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6775959" y="1997002"/>
              <a:ext cx="574527" cy="578624"/>
            </a:xfrm>
            <a:custGeom>
              <a:rect b="b" l="l" r="r" t="t"/>
              <a:pathLst>
                <a:path extrusionOk="0" h="3107" w="3085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6885090" y="2198504"/>
              <a:ext cx="531694" cy="302069"/>
            </a:xfrm>
            <a:custGeom>
              <a:rect b="b" l="l" r="r" t="t"/>
              <a:pathLst>
                <a:path extrusionOk="0" h="1622" w="2855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6688244" y="2415277"/>
              <a:ext cx="1065622" cy="827617"/>
            </a:xfrm>
            <a:custGeom>
              <a:rect b="b" l="l" r="r" t="t"/>
              <a:pathLst>
                <a:path extrusionOk="0" h="4444" w="5722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6898126" y="2554020"/>
              <a:ext cx="814395" cy="663174"/>
            </a:xfrm>
            <a:custGeom>
              <a:rect b="b" l="l" r="r" t="t"/>
              <a:pathLst>
                <a:path extrusionOk="0" h="3561" w="4373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6898126" y="2721814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6992359" y="2644156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6992359" y="2758129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7180826" y="2758129"/>
              <a:ext cx="245082" cy="312684"/>
            </a:xfrm>
            <a:custGeom>
              <a:rect b="b" l="l" r="r" t="t"/>
              <a:pathLst>
                <a:path extrusionOk="0" h="1679" w="1316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7180826" y="2871544"/>
              <a:ext cx="187164" cy="199269"/>
            </a:xfrm>
            <a:custGeom>
              <a:rect b="b" l="l" r="r" t="t"/>
              <a:pathLst>
                <a:path extrusionOk="0" h="1070" w="1005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7371899" y="2871544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7371899" y="2987194"/>
              <a:ext cx="186791" cy="197779"/>
            </a:xfrm>
            <a:custGeom>
              <a:rect b="b" l="l" r="r" t="t"/>
              <a:pathLst>
                <a:path extrusionOk="0" h="1062" w="1003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7101491" y="2768931"/>
              <a:ext cx="58105" cy="62202"/>
            </a:xfrm>
            <a:custGeom>
              <a:rect b="b" l="l" r="r" t="t"/>
              <a:pathLst>
                <a:path extrusionOk="0" h="334" w="312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7086592" y="2765020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7485128" y="300041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7470229" y="2996319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7273569" y="2859253"/>
              <a:ext cx="76914" cy="105035"/>
            </a:xfrm>
            <a:custGeom>
              <a:rect b="b" l="l" r="r" t="t"/>
              <a:pathLst>
                <a:path extrusionOk="0" h="564" w="413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7296661" y="2925179"/>
              <a:ext cx="21603" cy="21603"/>
            </a:xfrm>
            <a:custGeom>
              <a:rect b="b" l="l" r="r" t="t"/>
              <a:pathLst>
                <a:path extrusionOk="0" h="116" w="116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7327203" y="287564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7266864" y="2931697"/>
              <a:ext cx="25886" cy="10988"/>
            </a:xfrm>
            <a:custGeom>
              <a:rect b="b" l="l" r="r" t="t"/>
              <a:pathLst>
                <a:path extrusionOk="0" h="59" w="139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7266864" y="2938587"/>
              <a:ext cx="6891" cy="10801"/>
            </a:xfrm>
            <a:custGeom>
              <a:rect b="b" l="l" r="r" t="t"/>
              <a:pathLst>
                <a:path extrusionOk="0" h="58" w="37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6724559" y="3021833"/>
              <a:ext cx="397048" cy="882928"/>
            </a:xfrm>
            <a:custGeom>
              <a:rect b="b" l="l" r="r" t="t"/>
              <a:pathLst>
                <a:path extrusionOk="0" h="4741" w="2132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6836297" y="3021833"/>
              <a:ext cx="285308" cy="882928"/>
            </a:xfrm>
            <a:custGeom>
              <a:rect b="b" l="l" r="r" t="t"/>
              <a:pathLst>
                <a:path extrusionOk="0" h="4741" w="1532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6544473" y="2700398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6569987" y="2740996"/>
              <a:ext cx="510277" cy="540633"/>
            </a:xfrm>
            <a:custGeom>
              <a:rect b="b" l="l" r="r" t="t"/>
              <a:pathLst>
                <a:path extrusionOk="0" h="2903" w="274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6569987" y="2794631"/>
              <a:ext cx="313429" cy="454780"/>
            </a:xfrm>
            <a:custGeom>
              <a:rect b="b" l="l" r="r" t="t"/>
              <a:pathLst>
                <a:path extrusionOk="0" h="2442" w="1683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6526967" y="2479713"/>
              <a:ext cx="407849" cy="401145"/>
            </a:xfrm>
            <a:custGeom>
              <a:rect b="b" l="l" r="r" t="t"/>
              <a:pathLst>
                <a:path extrusionOk="0" h="2154" w="219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6439438" y="154650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6441115" y="1711695"/>
              <a:ext cx="1181273" cy="826127"/>
            </a:xfrm>
            <a:custGeom>
              <a:rect b="b" l="l" r="r" t="t"/>
              <a:pathLst>
                <a:path extrusionOk="0" h="4436" w="6343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6488231" y="2322534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7912529" y="652970"/>
              <a:ext cx="996903" cy="1268988"/>
            </a:xfrm>
            <a:custGeom>
              <a:rect b="b" l="l" r="r" t="t"/>
              <a:pathLst>
                <a:path extrusionOk="0" h="6814" w="5353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7912529" y="652970"/>
              <a:ext cx="996903" cy="773982"/>
            </a:xfrm>
            <a:custGeom>
              <a:rect b="b" l="l" r="r" t="t"/>
              <a:pathLst>
                <a:path extrusionOk="0" h="4156" w="5353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7751252" y="982786"/>
              <a:ext cx="437274" cy="988895"/>
            </a:xfrm>
            <a:custGeom>
              <a:rect b="b" l="l" r="r" t="t"/>
              <a:pathLst>
                <a:path extrusionOk="0" h="5310" w="2348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8227260" y="159194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8285177" y="166625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8340488" y="1651543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8298586" y="1715979"/>
              <a:ext cx="31473" cy="32404"/>
            </a:xfrm>
            <a:custGeom>
              <a:rect b="b" l="l" r="r" t="t"/>
              <a:pathLst>
                <a:path extrusionOk="0" h="174" w="169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8353897" y="1701080"/>
              <a:ext cx="32218" cy="32404"/>
            </a:xfrm>
            <a:custGeom>
              <a:rect b="b" l="l" r="r" t="t"/>
              <a:pathLst>
                <a:path extrusionOk="0" h="174" w="173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8476065" y="1520994"/>
              <a:ext cx="216775" cy="216588"/>
            </a:xfrm>
            <a:custGeom>
              <a:rect b="b" l="l" r="r" t="t"/>
              <a:pathLst>
                <a:path extrusionOk="0" h="1163" w="1164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8533983" y="1596046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8589293" y="1581147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8546460" y="1645769"/>
              <a:ext cx="32404" cy="31473"/>
            </a:xfrm>
            <a:custGeom>
              <a:rect b="b" l="l" r="r" t="t"/>
              <a:pathLst>
                <a:path extrusionOk="0" h="169" w="174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8602516" y="162994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6379286" y="989490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6379286" y="989490"/>
              <a:ext cx="1603648" cy="1296923"/>
            </a:xfrm>
            <a:custGeom>
              <a:rect b="b" l="l" r="r" t="t"/>
              <a:pathLst>
                <a:path extrusionOk="0" h="6964" w="8611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6775959" y="1898672"/>
              <a:ext cx="574527" cy="578811"/>
            </a:xfrm>
            <a:custGeom>
              <a:rect b="b" l="l" r="r" t="t"/>
              <a:pathLst>
                <a:path extrusionOk="0" h="3108" w="3085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6885090" y="2099429"/>
              <a:ext cx="531694" cy="302628"/>
            </a:xfrm>
            <a:custGeom>
              <a:rect b="b" l="l" r="r" t="t"/>
              <a:pathLst>
                <a:path extrusionOk="0" h="1625" w="2855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6688244" y="2316016"/>
              <a:ext cx="1065622" cy="828362"/>
            </a:xfrm>
            <a:custGeom>
              <a:rect b="b" l="l" r="r" t="t"/>
              <a:pathLst>
                <a:path extrusionOk="0" h="4448" w="5722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6898126" y="2455690"/>
              <a:ext cx="814395" cy="662429"/>
            </a:xfrm>
            <a:custGeom>
              <a:rect b="b" l="l" r="r" t="t"/>
              <a:pathLst>
                <a:path extrusionOk="0" h="3557" w="4373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6898126" y="2622739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6992359" y="2545639"/>
              <a:ext cx="245082" cy="313802"/>
            </a:xfrm>
            <a:custGeom>
              <a:rect b="b" l="l" r="r" t="t"/>
              <a:pathLst>
                <a:path extrusionOk="0" h="1685" w="1316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6992359" y="2659054"/>
              <a:ext cx="187164" cy="200386"/>
            </a:xfrm>
            <a:custGeom>
              <a:rect b="b" l="l" r="r" t="t"/>
              <a:pathLst>
                <a:path extrusionOk="0" h="1076" w="1005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7180826" y="2659054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7180826" y="2773028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7371899" y="2773028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7371899" y="2886256"/>
              <a:ext cx="186791" cy="200200"/>
            </a:xfrm>
            <a:custGeom>
              <a:rect b="b" l="l" r="r" t="t"/>
              <a:pathLst>
                <a:path extrusionOk="0" h="1075" w="1003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7101491" y="2669669"/>
              <a:ext cx="58105" cy="63133"/>
            </a:xfrm>
            <a:custGeom>
              <a:rect b="b" l="l" r="r" t="t"/>
              <a:pathLst>
                <a:path extrusionOk="0" h="339" w="312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7086592" y="2665759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7485128" y="290208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7470229" y="2895382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7273569" y="2758129"/>
              <a:ext cx="76914" cy="105221"/>
            </a:xfrm>
            <a:custGeom>
              <a:rect b="b" l="l" r="r" t="t"/>
              <a:pathLst>
                <a:path extrusionOk="0" h="565" w="413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7296661" y="2824428"/>
              <a:ext cx="21603" cy="24024"/>
            </a:xfrm>
            <a:custGeom>
              <a:rect b="b" l="l" r="r" t="t"/>
              <a:pathLst>
                <a:path extrusionOk="0" h="129" w="116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7327203" y="277731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7266864" y="2833367"/>
              <a:ext cx="25886" cy="10057"/>
            </a:xfrm>
            <a:custGeom>
              <a:rect b="b" l="l" r="r" t="t"/>
              <a:pathLst>
                <a:path extrusionOk="0" h="54" w="139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7266864" y="2837464"/>
              <a:ext cx="6891" cy="10988"/>
            </a:xfrm>
            <a:custGeom>
              <a:rect b="b" l="l" r="r" t="t"/>
              <a:pathLst>
                <a:path extrusionOk="0" h="59" w="37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6724559" y="2922572"/>
              <a:ext cx="397048" cy="884046"/>
            </a:xfrm>
            <a:custGeom>
              <a:rect b="b" l="l" r="r" t="t"/>
              <a:pathLst>
                <a:path extrusionOk="0" h="4747" w="2132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6836297" y="2922572"/>
              <a:ext cx="285308" cy="884046"/>
            </a:xfrm>
            <a:custGeom>
              <a:rect b="b" l="l" r="r" t="t"/>
              <a:pathLst>
                <a:path extrusionOk="0" h="4747" w="1532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6544473" y="2601322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6569987" y="2642480"/>
              <a:ext cx="510277" cy="540074"/>
            </a:xfrm>
            <a:custGeom>
              <a:rect b="b" l="l" r="r" t="t"/>
              <a:pathLst>
                <a:path extrusionOk="0" h="2900" w="274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6569987" y="2696300"/>
              <a:ext cx="313429" cy="453849"/>
            </a:xfrm>
            <a:custGeom>
              <a:rect b="b" l="l" r="r" t="t"/>
              <a:pathLst>
                <a:path extrusionOk="0" h="2437" w="1683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6526967" y="2378962"/>
              <a:ext cx="407849" cy="402635"/>
            </a:xfrm>
            <a:custGeom>
              <a:rect b="b" l="l" r="r" t="t"/>
              <a:pathLst>
                <a:path extrusionOk="0" h="2162" w="219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6439438" y="144817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6441115" y="1613365"/>
              <a:ext cx="1181273" cy="825196"/>
            </a:xfrm>
            <a:custGeom>
              <a:rect b="b" l="l" r="r" t="t"/>
              <a:pathLst>
                <a:path extrusionOk="0" h="4431" w="6343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6488231" y="2224390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7912529" y="552033"/>
              <a:ext cx="996903" cy="1271596"/>
            </a:xfrm>
            <a:custGeom>
              <a:rect b="b" l="l" r="r" t="t"/>
              <a:pathLst>
                <a:path extrusionOk="0" h="6828" w="5353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7912529" y="552033"/>
              <a:ext cx="996903" cy="773796"/>
            </a:xfrm>
            <a:custGeom>
              <a:rect b="b" l="l" r="r" t="t"/>
              <a:pathLst>
                <a:path extrusionOk="0" h="4155" w="5353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7751252" y="884269"/>
              <a:ext cx="437274" cy="988150"/>
            </a:xfrm>
            <a:custGeom>
              <a:rect b="b" l="l" r="r" t="t"/>
              <a:pathLst>
                <a:path extrusionOk="0" h="5306" w="2348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8227260" y="1491197"/>
              <a:ext cx="216775" cy="218451"/>
            </a:xfrm>
            <a:custGeom>
              <a:rect b="b" l="l" r="r" t="t"/>
              <a:pathLst>
                <a:path extrusionOk="0" h="1173" w="1164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8285177" y="156792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8340488" y="1550605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8298586" y="1617462"/>
              <a:ext cx="31473" cy="32591"/>
            </a:xfrm>
            <a:custGeom>
              <a:rect b="b" l="l" r="r" t="t"/>
              <a:pathLst>
                <a:path extrusionOk="0" h="175" w="169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8353897" y="1600329"/>
              <a:ext cx="32218" cy="32218"/>
            </a:xfrm>
            <a:custGeom>
              <a:rect b="b" l="l" r="r" t="t"/>
              <a:pathLst>
                <a:path extrusionOk="0" h="173" w="173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8476065" y="142247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8533983" y="1497715"/>
              <a:ext cx="32591" cy="31473"/>
            </a:xfrm>
            <a:custGeom>
              <a:rect b="b" l="l" r="r" t="t"/>
              <a:pathLst>
                <a:path extrusionOk="0" h="169" w="175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8589293" y="1482072"/>
              <a:ext cx="32591" cy="32218"/>
            </a:xfrm>
            <a:custGeom>
              <a:rect b="b" l="l" r="r" t="t"/>
              <a:pathLst>
                <a:path extrusionOk="0" h="173" w="175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8546460" y="1546508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8602516" y="153161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6" name="Google Shape;1086;p16"/>
          <p:cNvSpPr txBox="1"/>
          <p:nvPr>
            <p:ph type="title"/>
          </p:nvPr>
        </p:nvSpPr>
        <p:spPr>
          <a:xfrm>
            <a:off x="649450" y="1892081"/>
            <a:ext cx="38715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087" name="Google Shape;108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a1e1a706c5_0_0"/>
          <p:cNvSpPr txBox="1"/>
          <p:nvPr>
            <p:ph type="title"/>
          </p:nvPr>
        </p:nvSpPr>
        <p:spPr>
          <a:xfrm>
            <a:off x="616900" y="392075"/>
            <a:ext cx="8527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Jelaskan secara singkat tentang metode Improved K-Nearest Neighbor (I-KNN) yang Anda gunakan.</a:t>
            </a:r>
            <a:endParaRPr sz="20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g2a1e1a706c5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4" name="Google Shape;1094;g2a1e1a706c5_0_0"/>
          <p:cNvSpPr txBox="1"/>
          <p:nvPr/>
        </p:nvSpPr>
        <p:spPr>
          <a:xfrm>
            <a:off x="19175" y="1260575"/>
            <a:ext cx="9086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Mengapa Anda memilih metode I-KNN untuk identifikasi kerusakan transmisi pada mobil otomatis torque converter?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095" name="Google Shape;1095;g2a1e1a706c5_0_0"/>
          <p:cNvSpPr txBox="1"/>
          <p:nvPr/>
        </p:nvSpPr>
        <p:spPr>
          <a:xfrm>
            <a:off x="19175" y="2148450"/>
            <a:ext cx="910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Jelaskan tentang data yang Anda gunakan untuk melatih model I-KNN Anda.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096" name="Google Shape;1096;g2a1e1a706c5_0_0"/>
          <p:cNvSpPr txBox="1"/>
          <p:nvPr/>
        </p:nvSpPr>
        <p:spPr>
          <a:xfrm>
            <a:off x="12700" y="299505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Bagaimana Anda mengukur kinerja model I-KNN Anda?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097" name="Google Shape;1097;g2a1e1a706c5_0_0"/>
          <p:cNvSpPr txBox="1"/>
          <p:nvPr/>
        </p:nvSpPr>
        <p:spPr>
          <a:xfrm>
            <a:off x="-9625" y="35395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Apakah ada kekurangan dari metode I-KNN yang Anda gunakan?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098" name="Google Shape;1098;g2a1e1a706c5_0_0"/>
          <p:cNvSpPr txBox="1"/>
          <p:nvPr/>
        </p:nvSpPr>
        <p:spPr>
          <a:xfrm>
            <a:off x="9575" y="4084000"/>
            <a:ext cx="910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Bagaimana Anda mengatasi kekurangan tersebut?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099" name="Google Shape;1099;g2a1e1a706c5_0_0"/>
          <p:cNvSpPr txBox="1"/>
          <p:nvPr/>
        </p:nvSpPr>
        <p:spPr>
          <a:xfrm>
            <a:off x="-9625" y="45766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Apa saja hasil penelitian Anda?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a1e1a706c5_0_28"/>
          <p:cNvSpPr txBox="1"/>
          <p:nvPr>
            <p:ph type="title"/>
          </p:nvPr>
        </p:nvSpPr>
        <p:spPr>
          <a:xfrm>
            <a:off x="0" y="0"/>
            <a:ext cx="9144000" cy="7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  <a:latin typeface="Arial"/>
                <a:ea typeface="Arial"/>
                <a:cs typeface="Arial"/>
                <a:sym typeface="Arial"/>
              </a:rPr>
              <a:t>Apa saja saran Anda untuk pengembangan metode I-KNN untuk identifikasi kerusakan transmisi pada mobil otomatis torque converter?</a:t>
            </a:r>
            <a:endParaRPr sz="3200"/>
          </a:p>
        </p:txBody>
      </p:sp>
      <p:sp>
        <p:nvSpPr>
          <p:cNvPr id="1105" name="Google Shape;1105;g2a1e1a706c5_0_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g2a1e1a706c5_0_28"/>
          <p:cNvSpPr txBox="1"/>
          <p:nvPr/>
        </p:nvSpPr>
        <p:spPr>
          <a:xfrm>
            <a:off x="0" y="6708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Apa saja peluang penerapan metode I-KNN untuk identifikasi kerusakan transmisi pada mobil otomatis torque converter?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107" name="Google Shape;1107;g2a1e1a706c5_0_28"/>
          <p:cNvSpPr txBox="1"/>
          <p:nvPr/>
        </p:nvSpPr>
        <p:spPr>
          <a:xfrm>
            <a:off x="0" y="14728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Apa saja tantangan dalam penerapan metode I-KNN untuk identifikasi kerusakan transmisi pada mobil otomatis torque converter?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108" name="Google Shape;1108;g2a1e1a706c5_0_28"/>
          <p:cNvSpPr txBox="1"/>
          <p:nvPr/>
        </p:nvSpPr>
        <p:spPr>
          <a:xfrm>
            <a:off x="0" y="220977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Bagaimana Anda menyikapi hasil penelitian Anda yang belum sempurna?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109" name="Google Shape;1109;g2a1e1a706c5_0_28"/>
          <p:cNvSpPr txBox="1"/>
          <p:nvPr/>
        </p:nvSpPr>
        <p:spPr>
          <a:xfrm>
            <a:off x="19200" y="2586700"/>
            <a:ext cx="910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Apa rencana Anda untuk melanjutkan penelitian ini?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110" name="Google Shape;1110;g2a1e1a706c5_0_28"/>
          <p:cNvSpPr txBox="1"/>
          <p:nvPr/>
        </p:nvSpPr>
        <p:spPr>
          <a:xfrm>
            <a:off x="19200" y="3022875"/>
            <a:ext cx="9105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Apa saran Anda untuk mahasiswa yang ingin melakukan penelitian di bidang identifikasi kerusakan transmisi pada mobil otomatis torque converter?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111" name="Google Shape;1111;g2a1e1a706c5_0_28"/>
          <p:cNvSpPr txBox="1"/>
          <p:nvPr/>
        </p:nvSpPr>
        <p:spPr>
          <a:xfrm>
            <a:off x="12700" y="405515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Apa kesan Anda terhadap skripsi ini?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  <p:sp>
        <p:nvSpPr>
          <p:cNvPr id="1112" name="Google Shape;1112;g2a1e1a706c5_0_28"/>
          <p:cNvSpPr txBox="1"/>
          <p:nvPr/>
        </p:nvSpPr>
        <p:spPr>
          <a:xfrm>
            <a:off x="19200" y="4543975"/>
            <a:ext cx="910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000"/>
              <a:buChar char="●"/>
            </a:pPr>
            <a:r>
              <a:rPr lang="en" sz="2000">
                <a:solidFill>
                  <a:srgbClr val="E3E3E3"/>
                </a:solidFill>
                <a:highlight>
                  <a:srgbClr val="131314"/>
                </a:highlight>
              </a:rPr>
              <a:t>Adakah hal lain yang ingin Anda sampaikan?</a:t>
            </a:r>
            <a:endParaRPr sz="2000">
              <a:solidFill>
                <a:srgbClr val="E3E3E3"/>
              </a:solidFill>
              <a:highlight>
                <a:srgbClr val="131314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00" y="0"/>
            <a:ext cx="46450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"/>
          <p:cNvSpPr txBox="1"/>
          <p:nvPr>
            <p:ph idx="1" type="subTitle"/>
          </p:nvPr>
        </p:nvSpPr>
        <p:spPr>
          <a:xfrm>
            <a:off x="422387" y="2660350"/>
            <a:ext cx="4393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3600">
                <a:latin typeface="Verdana"/>
                <a:ea typeface="Verdana"/>
                <a:cs typeface="Verdana"/>
                <a:sym typeface="Verdana"/>
              </a:rPr>
              <a:t>PENDAHULUAN</a:t>
            </a:r>
            <a:endParaRPr b="1" sz="3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06" name="Google Shape;70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350" y="410550"/>
            <a:ext cx="2095275" cy="20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3"/>
          <p:cNvSpPr txBox="1"/>
          <p:nvPr>
            <p:ph idx="1" type="body"/>
          </p:nvPr>
        </p:nvSpPr>
        <p:spPr>
          <a:xfrm>
            <a:off x="119250" y="122450"/>
            <a:ext cx="6313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2.	Penggunaan Mobil Otomatis Semakin Marak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18" name="Google Shape;111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97025"/>
            <a:ext cx="4131675" cy="4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6475" y="1032725"/>
            <a:ext cx="4555125" cy="3395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3"/>
          <p:cNvSpPr txBox="1"/>
          <p:nvPr/>
        </p:nvSpPr>
        <p:spPr>
          <a:xfrm>
            <a:off x="4523525" y="642950"/>
            <a:ext cx="1798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MiltaTechnology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804158e167_0_10"/>
          <p:cNvSpPr txBox="1"/>
          <p:nvPr>
            <p:ph idx="1" type="body"/>
          </p:nvPr>
        </p:nvSpPr>
        <p:spPr>
          <a:xfrm>
            <a:off x="195450" y="122450"/>
            <a:ext cx="8835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3. Sistem Transmisi Krusial dari Mobil (Wakid,2014)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26" name="Google Shape;1126;g2804158e167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90575"/>
            <a:ext cx="5191849" cy="17940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7" name="Google Shape;1127;g2804158e167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452" y="3087850"/>
            <a:ext cx="5677547" cy="165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8" name="Google Shape;1128;g2804158e167_0_10"/>
          <p:cNvSpPr txBox="1"/>
          <p:nvPr/>
        </p:nvSpPr>
        <p:spPr>
          <a:xfrm>
            <a:off x="5344250" y="1132025"/>
            <a:ext cx="1790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Barrysautobody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9" name="Google Shape;1129;g2804158e167_0_10"/>
          <p:cNvSpPr txBox="1"/>
          <p:nvPr/>
        </p:nvSpPr>
        <p:spPr>
          <a:xfrm>
            <a:off x="1469050" y="3615900"/>
            <a:ext cx="21588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Franksautosacramento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605d0985d7_1_144"/>
          <p:cNvSpPr txBox="1"/>
          <p:nvPr>
            <p:ph idx="1" type="body"/>
          </p:nvPr>
        </p:nvSpPr>
        <p:spPr>
          <a:xfrm>
            <a:off x="737925" y="869300"/>
            <a:ext cx="7717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1. 	Peningkatan jumlah penduduk di Indonesia berdampak pada mobilitas masyarakat.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3" name="Google Shape;713;g2605d0985d7_1_144"/>
          <p:cNvSpPr txBox="1"/>
          <p:nvPr>
            <p:ph type="title"/>
          </p:nvPr>
        </p:nvSpPr>
        <p:spPr>
          <a:xfrm>
            <a:off x="737925" y="106002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Verdana"/>
                <a:ea typeface="Verdana"/>
                <a:cs typeface="Verdana"/>
                <a:sym typeface="Verdana"/>
              </a:rPr>
              <a:t>Latar Belakang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4" name="Google Shape;714;g2605d0985d7_1_144"/>
          <p:cNvSpPr txBox="1"/>
          <p:nvPr/>
        </p:nvSpPr>
        <p:spPr>
          <a:xfrm>
            <a:off x="712713" y="1707500"/>
            <a:ext cx="77175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2.	Penggunaan Mobil Bertransmisi Otomatis Semakin Marak.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5" name="Google Shape;715;g2605d0985d7_1_144"/>
          <p:cNvSpPr txBox="1"/>
          <p:nvPr/>
        </p:nvSpPr>
        <p:spPr>
          <a:xfrm>
            <a:off x="716988" y="2464875"/>
            <a:ext cx="771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3. Sistem Transmisi Krusial dari Mobil (Wakid,2014).</a:t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6" name="Google Shape;716;g2605d0985d7_1_144"/>
          <p:cNvSpPr txBox="1"/>
          <p:nvPr/>
        </p:nvSpPr>
        <p:spPr>
          <a:xfrm>
            <a:off x="764213" y="3037575"/>
            <a:ext cx="76659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4. Kurangnya ahli dibidang transmisi otomatis (suwirmayanti, 2015).</a:t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17" name="Google Shape;717;g2605d0985d7_1_144"/>
          <p:cNvPicPr preferRelativeResize="0"/>
          <p:nvPr/>
        </p:nvPicPr>
        <p:blipFill rotWithShape="1">
          <a:blip r:embed="rId3">
            <a:alphaModFix/>
          </a:blip>
          <a:srcRect b="0" l="1468" r="0" t="0"/>
          <a:stretch/>
        </p:blipFill>
        <p:spPr>
          <a:xfrm>
            <a:off x="712725" y="1608725"/>
            <a:ext cx="7379226" cy="35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2605d0985d7_1_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"/>
          <p:cNvSpPr txBox="1"/>
          <p:nvPr>
            <p:ph type="title"/>
          </p:nvPr>
        </p:nvSpPr>
        <p:spPr>
          <a:xfrm>
            <a:off x="460550" y="85325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>
                <a:latin typeface="Verdana"/>
                <a:ea typeface="Verdana"/>
                <a:cs typeface="Verdana"/>
                <a:sym typeface="Verdana"/>
              </a:rPr>
              <a:t>Rumusan Masalah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4" name="Google Shape;724;p5"/>
          <p:cNvSpPr txBox="1"/>
          <p:nvPr>
            <p:ph idx="1" type="body"/>
          </p:nvPr>
        </p:nvSpPr>
        <p:spPr>
          <a:xfrm>
            <a:off x="965950" y="1425950"/>
            <a:ext cx="77175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AutoNum type="arabicPeriod"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Bagaimana mengimplementasikan pendekatan improved K-Nearest Neighbor dalam melakukan identifikasi kerusakan transmisi otomatis mobil yang berjenis torque converter?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725" name="Google Shape;725;p5"/>
          <p:cNvSpPr txBox="1"/>
          <p:nvPr/>
        </p:nvSpPr>
        <p:spPr>
          <a:xfrm>
            <a:off x="1046900" y="2694450"/>
            <a:ext cx="76365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2. </a:t>
            </a: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Bagaimana hasil dari pengujian akurasi yang didapat dari 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pengimpelentasian pendekatan improved K-Nearest Neighbor untuk mengidentifikasi kerusakan pada transmisi otomatis mobil yang berjenis torque converter?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6" name="Google Shape;7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997113d8d9_0_0"/>
          <p:cNvSpPr txBox="1"/>
          <p:nvPr/>
        </p:nvSpPr>
        <p:spPr>
          <a:xfrm>
            <a:off x="959588" y="1592544"/>
            <a:ext cx="7717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AutoNum type="arabicPeriod"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Mengimplementasikan pendekatan improved K-Nearest Neighbor untuk mendeteksi kerusakan pada transmisi otomatis mobil yang berjenis torque converter.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2" name="Google Shape;732;g2997113d8d9_0_0"/>
          <p:cNvSpPr txBox="1"/>
          <p:nvPr/>
        </p:nvSpPr>
        <p:spPr>
          <a:xfrm>
            <a:off x="466913" y="8845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Tujuan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3" name="Google Shape;733;g2997113d8d9_0_0"/>
          <p:cNvSpPr txBox="1"/>
          <p:nvPr/>
        </p:nvSpPr>
        <p:spPr>
          <a:xfrm>
            <a:off x="959600" y="2677300"/>
            <a:ext cx="7647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2.	Mengetahui hasil pengujian mengidentifikasi kerusakan 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pada transmisi otomatis mobil yang berjenis torque converter menggunakan improved K-Nearest Neighbor.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4" name="Google Shape;734;g2997113d8d9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605d0985d7_1_130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Verdana"/>
                <a:ea typeface="Verdana"/>
                <a:cs typeface="Verdana"/>
                <a:sym typeface="Verdana"/>
              </a:rPr>
              <a:t>Manfaat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0" name="Google Shape;740;g2605d0985d7_1_130"/>
          <p:cNvSpPr txBox="1"/>
          <p:nvPr>
            <p:ph idx="1" type="body"/>
          </p:nvPr>
        </p:nvSpPr>
        <p:spPr>
          <a:xfrm>
            <a:off x="713225" y="1152475"/>
            <a:ext cx="80994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1.  	Bagi Penulis,Mendapatkan ilmu mengenai perancangan dan pengembangan sistem identifikasi kerusakan transmisi pada mobil otomatis </a:t>
            </a:r>
            <a:r>
              <a:rPr i="1"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torque converter</a:t>
            </a: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menggunakan pendekatan </a:t>
            </a:r>
            <a:r>
              <a:rPr i="1"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Improved K-Nearest Neighbor.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1" name="Google Shape;741;g2605d0985d7_1_130"/>
          <p:cNvSpPr txBox="1"/>
          <p:nvPr/>
        </p:nvSpPr>
        <p:spPr>
          <a:xfrm>
            <a:off x="713225" y="2574325"/>
            <a:ext cx="80577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2.  	Bagi Teknisi,Dapat digunakan sebagai dasar pembelajaran bagi teknisi yang belum berpengalaman dalam transmisi otomatis.</a:t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2" name="Google Shape;742;g2605d0985d7_1_130"/>
          <p:cNvSpPr txBox="1"/>
          <p:nvPr/>
        </p:nvSpPr>
        <p:spPr>
          <a:xfrm>
            <a:off x="737975" y="3406700"/>
            <a:ext cx="80994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3.  	Bagi Pemilik mobil,Dapat menghemat biaya perawatan transmisi karena sistem dapat membantu teknisi dalam mendiagnosis masalah transmisi otomatis secara akurat.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3" name="Google Shape;743;g2605d0985d7_1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605d0985d7_1_13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Verdana"/>
                <a:ea typeface="Verdana"/>
                <a:cs typeface="Verdana"/>
                <a:sym typeface="Verdana"/>
              </a:rPr>
              <a:t>Batasan Masalah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9" name="Google Shape;749;g2605d0985d7_1_136"/>
          <p:cNvSpPr txBox="1"/>
          <p:nvPr>
            <p:ph idx="1" type="body"/>
          </p:nvPr>
        </p:nvSpPr>
        <p:spPr>
          <a:xfrm>
            <a:off x="713225" y="1152475"/>
            <a:ext cx="77175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1.	Jenis transmisi mobil yang dipakai pada penelitian ini adalah transmisi mobil torque converter konvensional.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0" name="Google Shape;750;g2605d0985d7_1_136"/>
          <p:cNvSpPr txBox="1"/>
          <p:nvPr/>
        </p:nvSpPr>
        <p:spPr>
          <a:xfrm>
            <a:off x="695075" y="2136700"/>
            <a:ext cx="78174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2.	Terdapat 11 jenis gejala dan 9 kerusakan pada transmisi mobil torque converter yang dipakai pada penelitian ini.</a:t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1" name="Google Shape;751;g2605d0985d7_1_136"/>
          <p:cNvSpPr txBox="1"/>
          <p:nvPr/>
        </p:nvSpPr>
        <p:spPr>
          <a:xfrm>
            <a:off x="713225" y="2994625"/>
            <a:ext cx="74397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3.	Tipe kerusakan yang bisa diidentifikasi adalah kerusakan mekanikal, bukan kerusakan pemrograman. 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2" name="Google Shape;752;g2605d0985d7_1_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00" y="0"/>
            <a:ext cx="4559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"/>
          <p:cNvSpPr txBox="1"/>
          <p:nvPr>
            <p:ph idx="1" type="subTitle"/>
          </p:nvPr>
        </p:nvSpPr>
        <p:spPr>
          <a:xfrm>
            <a:off x="771800" y="2716975"/>
            <a:ext cx="3890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LANDASAN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TEORI</a:t>
            </a:r>
            <a:endParaRPr/>
          </a:p>
        </p:txBody>
      </p:sp>
      <p:pic>
        <p:nvPicPr>
          <p:cNvPr id="760" name="Google Shape;76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763" y="209875"/>
            <a:ext cx="2412175" cy="24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